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59" r:id="rId2"/>
    <p:sldId id="408" r:id="rId3"/>
    <p:sldId id="409" r:id="rId4"/>
    <p:sldId id="435" r:id="rId5"/>
    <p:sldId id="436" r:id="rId6"/>
    <p:sldId id="437" r:id="rId7"/>
    <p:sldId id="434" r:id="rId8"/>
    <p:sldId id="394" r:id="rId9"/>
    <p:sldId id="433" r:id="rId10"/>
    <p:sldId id="432" r:id="rId11"/>
    <p:sldId id="439" r:id="rId12"/>
    <p:sldId id="440" r:id="rId13"/>
    <p:sldId id="445" r:id="rId14"/>
    <p:sldId id="429" r:id="rId15"/>
    <p:sldId id="430" r:id="rId16"/>
    <p:sldId id="431" r:id="rId17"/>
    <p:sldId id="420" r:id="rId18"/>
    <p:sldId id="438" r:id="rId19"/>
    <p:sldId id="424" r:id="rId20"/>
    <p:sldId id="421" r:id="rId21"/>
    <p:sldId id="425" r:id="rId22"/>
    <p:sldId id="397" r:id="rId23"/>
    <p:sldId id="398" r:id="rId24"/>
    <p:sldId id="399" r:id="rId25"/>
    <p:sldId id="448" r:id="rId26"/>
    <p:sldId id="413" r:id="rId27"/>
    <p:sldId id="410" r:id="rId28"/>
    <p:sldId id="449" r:id="rId29"/>
    <p:sldId id="450" r:id="rId30"/>
    <p:sldId id="418" r:id="rId31"/>
    <p:sldId id="443" r:id="rId32"/>
    <p:sldId id="447" r:id="rId33"/>
    <p:sldId id="257" r:id="rId34"/>
    <p:sldId id="419" r:id="rId35"/>
    <p:sldId id="328" r:id="rId36"/>
    <p:sldId id="260" r:id="rId37"/>
    <p:sldId id="444" r:id="rId38"/>
    <p:sldId id="343" r:id="rId39"/>
    <p:sldId id="389" r:id="rId40"/>
    <p:sldId id="270" r:id="rId41"/>
    <p:sldId id="271" r:id="rId42"/>
    <p:sldId id="272" r:id="rId43"/>
    <p:sldId id="273" r:id="rId44"/>
    <p:sldId id="275" r:id="rId45"/>
    <p:sldId id="277" r:id="rId46"/>
    <p:sldId id="278" r:id="rId47"/>
    <p:sldId id="279" r:id="rId48"/>
    <p:sldId id="280" r:id="rId49"/>
    <p:sldId id="281" r:id="rId50"/>
    <p:sldId id="366" r:id="rId51"/>
    <p:sldId id="356" r:id="rId52"/>
    <p:sldId id="442" r:id="rId5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Willison" initials="JW" lastIdx="1" clrIdx="0">
    <p:extLst>
      <p:ext uri="{19B8F6BF-5375-455C-9EA6-DF929625EA0E}">
        <p15:presenceInfo xmlns:p15="http://schemas.microsoft.com/office/powerpoint/2012/main" userId="John Willi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896" autoAdjust="0"/>
    <p:restoredTop sz="94660"/>
  </p:normalViewPr>
  <p:slideViewPr>
    <p:cSldViewPr snapToGrid="0">
      <p:cViewPr varScale="1">
        <p:scale>
          <a:sx n="114" d="100"/>
          <a:sy n="114" d="100"/>
        </p:scale>
        <p:origin x="1072" y="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1-06T10:02:16.458" idx="1">
    <p:pos x="4173" y="2846"/>
    <p:text/>
    <p:extLst>
      <p:ext uri="{C676402C-5697-4E1C-873F-D02D1690AC5C}">
        <p15:threadingInfo xmlns:p15="http://schemas.microsoft.com/office/powerpoint/2012/main" timeZoneBias="-63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381F174-AEF7-499F-9A26-FAC6B9FFCA7F}" type="datetimeFigureOut">
              <a:rPr lang="en-AU" smtClean="0"/>
              <a:t>11/11/2019</a:t>
            </a:fld>
            <a:endParaRPr lang="en-AU"/>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532D38C-F42D-45F9-B46E-9E2E71E2DE16}" type="slidenum">
              <a:rPr lang="en-AU" smtClean="0"/>
              <a:t>‹#›</a:t>
            </a:fld>
            <a:endParaRPr lang="en-AU"/>
          </a:p>
        </p:txBody>
      </p:sp>
    </p:spTree>
    <p:extLst>
      <p:ext uri="{BB962C8B-B14F-4D97-AF65-F5344CB8AC3E}">
        <p14:creationId xmlns:p14="http://schemas.microsoft.com/office/powerpoint/2010/main" val="312767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defRPr>
            </a:lvl1pPr>
            <a:lvl2pPr marL="742950" indent="-285750" defTabSz="911225">
              <a:spcBef>
                <a:spcPct val="30000"/>
              </a:spcBef>
              <a:defRPr sz="1200">
                <a:solidFill>
                  <a:schemeClr val="tx1"/>
                </a:solidFill>
                <a:latin typeface="Times New Roman" panose="02020603050405020304" pitchFamily="18" charset="0"/>
              </a:defRPr>
            </a:lvl2pPr>
            <a:lvl3pPr marL="1143000" indent="-228600" defTabSz="911225">
              <a:spcBef>
                <a:spcPct val="30000"/>
              </a:spcBef>
              <a:defRPr sz="1200">
                <a:solidFill>
                  <a:schemeClr val="tx1"/>
                </a:solidFill>
                <a:latin typeface="Times New Roman" panose="02020603050405020304" pitchFamily="18" charset="0"/>
              </a:defRPr>
            </a:lvl3pPr>
            <a:lvl4pPr marL="1600200" indent="-228600" defTabSz="911225">
              <a:spcBef>
                <a:spcPct val="30000"/>
              </a:spcBef>
              <a:defRPr sz="1200">
                <a:solidFill>
                  <a:schemeClr val="tx1"/>
                </a:solidFill>
                <a:latin typeface="Times New Roman" panose="02020603050405020304" pitchFamily="18" charset="0"/>
              </a:defRPr>
            </a:lvl4pPr>
            <a:lvl5pPr marL="2057400" indent="-228600" defTabSz="911225">
              <a:spcBef>
                <a:spcPct val="30000"/>
              </a:spcBef>
              <a:defRPr sz="1200">
                <a:solidFill>
                  <a:schemeClr val="tx1"/>
                </a:solidFill>
                <a:latin typeface="Times New Roman"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C86ECD6-CC5C-427F-8724-CEE9817F2DA8}" type="slidenum">
              <a:rPr lang="en-AU" altLang="en-US"/>
              <a:pPr>
                <a:spcBef>
                  <a:spcPct val="0"/>
                </a:spcBef>
              </a:pPr>
              <a:t>47</a:t>
            </a:fld>
            <a:endParaRPr lang="en-AU" altLang="en-US"/>
          </a:p>
        </p:txBody>
      </p:sp>
    </p:spTree>
    <p:extLst>
      <p:ext uri="{BB962C8B-B14F-4D97-AF65-F5344CB8AC3E}">
        <p14:creationId xmlns:p14="http://schemas.microsoft.com/office/powerpoint/2010/main" val="861663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defRPr>
            </a:lvl1pPr>
            <a:lvl2pPr marL="742950" indent="-285750" defTabSz="911225">
              <a:spcBef>
                <a:spcPct val="30000"/>
              </a:spcBef>
              <a:defRPr sz="1200">
                <a:solidFill>
                  <a:schemeClr val="tx1"/>
                </a:solidFill>
                <a:latin typeface="Times New Roman" panose="02020603050405020304" pitchFamily="18" charset="0"/>
              </a:defRPr>
            </a:lvl2pPr>
            <a:lvl3pPr marL="1143000" indent="-228600" defTabSz="911225">
              <a:spcBef>
                <a:spcPct val="30000"/>
              </a:spcBef>
              <a:defRPr sz="1200">
                <a:solidFill>
                  <a:schemeClr val="tx1"/>
                </a:solidFill>
                <a:latin typeface="Times New Roman" panose="02020603050405020304" pitchFamily="18" charset="0"/>
              </a:defRPr>
            </a:lvl3pPr>
            <a:lvl4pPr marL="1600200" indent="-228600" defTabSz="911225">
              <a:spcBef>
                <a:spcPct val="30000"/>
              </a:spcBef>
              <a:defRPr sz="1200">
                <a:solidFill>
                  <a:schemeClr val="tx1"/>
                </a:solidFill>
                <a:latin typeface="Times New Roman" panose="02020603050405020304" pitchFamily="18" charset="0"/>
              </a:defRPr>
            </a:lvl4pPr>
            <a:lvl5pPr marL="2057400" indent="-228600" defTabSz="911225">
              <a:spcBef>
                <a:spcPct val="30000"/>
              </a:spcBef>
              <a:defRPr sz="1200">
                <a:solidFill>
                  <a:schemeClr val="tx1"/>
                </a:solidFill>
                <a:latin typeface="Times New Roman"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26E9DA7-4E75-455A-9DC3-93DB608C486C}" type="slidenum">
              <a:rPr lang="en-AU" altLang="en-US"/>
              <a:pPr>
                <a:spcBef>
                  <a:spcPct val="0"/>
                </a:spcBef>
              </a:pPr>
              <a:t>48</a:t>
            </a:fld>
            <a:endParaRPr lang="en-AU" altLang="en-US"/>
          </a:p>
        </p:txBody>
      </p:sp>
    </p:spTree>
    <p:extLst>
      <p:ext uri="{BB962C8B-B14F-4D97-AF65-F5344CB8AC3E}">
        <p14:creationId xmlns:p14="http://schemas.microsoft.com/office/powerpoint/2010/main" val="90015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2F38FEE-C3A8-4E04-BB2B-A83649EDE65E}" type="datetimeFigureOut">
              <a:rPr lang="en-AU" smtClean="0"/>
              <a:t>11/11/2019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D11E998-02F2-4F39-ACDC-12BC62487935}" type="slidenum">
              <a:rPr lang="en-AU" smtClean="0"/>
              <a:t>‹#›</a:t>
            </a:fld>
            <a:endParaRPr lang="en-AU"/>
          </a:p>
        </p:txBody>
      </p:sp>
    </p:spTree>
    <p:extLst>
      <p:ext uri="{BB962C8B-B14F-4D97-AF65-F5344CB8AC3E}">
        <p14:creationId xmlns:p14="http://schemas.microsoft.com/office/powerpoint/2010/main" val="1625281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F38FEE-C3A8-4E04-BB2B-A83649EDE65E}" type="datetimeFigureOut">
              <a:rPr lang="en-AU" smtClean="0"/>
              <a:t>11/11/2019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D11E998-02F2-4F39-ACDC-12BC62487935}" type="slidenum">
              <a:rPr lang="en-AU" smtClean="0"/>
              <a:t>‹#›</a:t>
            </a:fld>
            <a:endParaRPr lang="en-AU"/>
          </a:p>
        </p:txBody>
      </p:sp>
    </p:spTree>
    <p:extLst>
      <p:ext uri="{BB962C8B-B14F-4D97-AF65-F5344CB8AC3E}">
        <p14:creationId xmlns:p14="http://schemas.microsoft.com/office/powerpoint/2010/main" val="3037980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F38FEE-C3A8-4E04-BB2B-A83649EDE65E}" type="datetimeFigureOut">
              <a:rPr lang="en-AU" smtClean="0"/>
              <a:t>11/11/2019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D11E998-02F2-4F39-ACDC-12BC62487935}" type="slidenum">
              <a:rPr lang="en-AU" smtClean="0"/>
              <a:t>‹#›</a:t>
            </a:fld>
            <a:endParaRPr lang="en-AU"/>
          </a:p>
        </p:txBody>
      </p:sp>
    </p:spTree>
    <p:extLst>
      <p:ext uri="{BB962C8B-B14F-4D97-AF65-F5344CB8AC3E}">
        <p14:creationId xmlns:p14="http://schemas.microsoft.com/office/powerpoint/2010/main" val="458153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F38FEE-C3A8-4E04-BB2B-A83649EDE65E}" type="datetimeFigureOut">
              <a:rPr lang="en-AU" smtClean="0"/>
              <a:t>11/11/2019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D11E998-02F2-4F39-ACDC-12BC62487935}" type="slidenum">
              <a:rPr lang="en-AU" smtClean="0"/>
              <a:t>‹#›</a:t>
            </a:fld>
            <a:endParaRPr lang="en-AU"/>
          </a:p>
        </p:txBody>
      </p:sp>
    </p:spTree>
    <p:extLst>
      <p:ext uri="{BB962C8B-B14F-4D97-AF65-F5344CB8AC3E}">
        <p14:creationId xmlns:p14="http://schemas.microsoft.com/office/powerpoint/2010/main" val="3970688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F38FEE-C3A8-4E04-BB2B-A83649EDE65E}" type="datetimeFigureOut">
              <a:rPr lang="en-AU" smtClean="0"/>
              <a:t>11/11/2019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D11E998-02F2-4F39-ACDC-12BC62487935}" type="slidenum">
              <a:rPr lang="en-AU" smtClean="0"/>
              <a:t>‹#›</a:t>
            </a:fld>
            <a:endParaRPr lang="en-AU"/>
          </a:p>
        </p:txBody>
      </p:sp>
    </p:spTree>
    <p:extLst>
      <p:ext uri="{BB962C8B-B14F-4D97-AF65-F5344CB8AC3E}">
        <p14:creationId xmlns:p14="http://schemas.microsoft.com/office/powerpoint/2010/main" val="4034676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2F38FEE-C3A8-4E04-BB2B-A83649EDE65E}" type="datetimeFigureOut">
              <a:rPr lang="en-AU" smtClean="0"/>
              <a:t>11/11/2019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D11E998-02F2-4F39-ACDC-12BC62487935}" type="slidenum">
              <a:rPr lang="en-AU" smtClean="0"/>
              <a:t>‹#›</a:t>
            </a:fld>
            <a:endParaRPr lang="en-AU"/>
          </a:p>
        </p:txBody>
      </p:sp>
    </p:spTree>
    <p:extLst>
      <p:ext uri="{BB962C8B-B14F-4D97-AF65-F5344CB8AC3E}">
        <p14:creationId xmlns:p14="http://schemas.microsoft.com/office/powerpoint/2010/main" val="3829330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2F38FEE-C3A8-4E04-BB2B-A83649EDE65E}" type="datetimeFigureOut">
              <a:rPr lang="en-AU" smtClean="0"/>
              <a:t>11/11/2019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D11E998-02F2-4F39-ACDC-12BC62487935}" type="slidenum">
              <a:rPr lang="en-AU" smtClean="0"/>
              <a:t>‹#›</a:t>
            </a:fld>
            <a:endParaRPr lang="en-AU"/>
          </a:p>
        </p:txBody>
      </p:sp>
    </p:spTree>
    <p:extLst>
      <p:ext uri="{BB962C8B-B14F-4D97-AF65-F5344CB8AC3E}">
        <p14:creationId xmlns:p14="http://schemas.microsoft.com/office/powerpoint/2010/main" val="1165805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2F38FEE-C3A8-4E04-BB2B-A83649EDE65E}" type="datetimeFigureOut">
              <a:rPr lang="en-AU" smtClean="0"/>
              <a:t>11/11/2019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D11E998-02F2-4F39-ACDC-12BC62487935}" type="slidenum">
              <a:rPr lang="en-AU" smtClean="0"/>
              <a:t>‹#›</a:t>
            </a:fld>
            <a:endParaRPr lang="en-AU"/>
          </a:p>
        </p:txBody>
      </p:sp>
    </p:spTree>
    <p:extLst>
      <p:ext uri="{BB962C8B-B14F-4D97-AF65-F5344CB8AC3E}">
        <p14:creationId xmlns:p14="http://schemas.microsoft.com/office/powerpoint/2010/main" val="2824900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F38FEE-C3A8-4E04-BB2B-A83649EDE65E}" type="datetimeFigureOut">
              <a:rPr lang="en-AU" smtClean="0"/>
              <a:t>11/11/2019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D11E998-02F2-4F39-ACDC-12BC62487935}" type="slidenum">
              <a:rPr lang="en-AU" smtClean="0"/>
              <a:t>‹#›</a:t>
            </a:fld>
            <a:endParaRPr lang="en-AU"/>
          </a:p>
        </p:txBody>
      </p:sp>
    </p:spTree>
    <p:extLst>
      <p:ext uri="{BB962C8B-B14F-4D97-AF65-F5344CB8AC3E}">
        <p14:creationId xmlns:p14="http://schemas.microsoft.com/office/powerpoint/2010/main" val="2620912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F38FEE-C3A8-4E04-BB2B-A83649EDE65E}" type="datetimeFigureOut">
              <a:rPr lang="en-AU" smtClean="0"/>
              <a:t>11/11/2019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D11E998-02F2-4F39-ACDC-12BC62487935}" type="slidenum">
              <a:rPr lang="en-AU" smtClean="0"/>
              <a:t>‹#›</a:t>
            </a:fld>
            <a:endParaRPr lang="en-AU"/>
          </a:p>
        </p:txBody>
      </p:sp>
    </p:spTree>
    <p:extLst>
      <p:ext uri="{BB962C8B-B14F-4D97-AF65-F5344CB8AC3E}">
        <p14:creationId xmlns:p14="http://schemas.microsoft.com/office/powerpoint/2010/main" val="3738191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F38FEE-C3A8-4E04-BB2B-A83649EDE65E}" type="datetimeFigureOut">
              <a:rPr lang="en-AU" smtClean="0"/>
              <a:t>11/11/2019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D11E998-02F2-4F39-ACDC-12BC62487935}" type="slidenum">
              <a:rPr lang="en-AU" smtClean="0"/>
              <a:t>‹#›</a:t>
            </a:fld>
            <a:endParaRPr lang="en-AU"/>
          </a:p>
        </p:txBody>
      </p:sp>
    </p:spTree>
    <p:extLst>
      <p:ext uri="{BB962C8B-B14F-4D97-AF65-F5344CB8AC3E}">
        <p14:creationId xmlns:p14="http://schemas.microsoft.com/office/powerpoint/2010/main" val="595676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8399" y="87802"/>
            <a:ext cx="523875" cy="695325"/>
          </a:xfrm>
          <a:prstGeom prst="rect">
            <a:avLst/>
          </a:prstGeom>
          <a:noFill/>
          <a:ln>
            <a:noFill/>
          </a:ln>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F38FEE-C3A8-4E04-BB2B-A83649EDE65E}" type="datetimeFigureOut">
              <a:rPr lang="en-AU" smtClean="0"/>
              <a:t>11/11/2019</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11E998-02F2-4F39-ACDC-12BC62487935}" type="slidenum">
              <a:rPr lang="en-AU" smtClean="0"/>
              <a:t>‹#›</a:t>
            </a:fld>
            <a:endParaRPr lang="en-AU"/>
          </a:p>
        </p:txBody>
      </p:sp>
    </p:spTree>
    <p:extLst>
      <p:ext uri="{BB962C8B-B14F-4D97-AF65-F5344CB8AC3E}">
        <p14:creationId xmlns:p14="http://schemas.microsoft.com/office/powerpoint/2010/main" val="3165960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4" name="Picture 3"/>
          <p:cNvPicPr>
            <a:picLocks noChangeAspect="1"/>
          </p:cNvPicPr>
          <p:nvPr/>
        </p:nvPicPr>
        <p:blipFill>
          <a:blip r:embed="rId2"/>
          <a:stretch>
            <a:fillRect/>
          </a:stretch>
        </p:blipFill>
        <p:spPr>
          <a:xfrm>
            <a:off x="0" y="0"/>
            <a:ext cx="9144000" cy="6881487"/>
          </a:xfrm>
          <a:prstGeom prst="rect">
            <a:avLst/>
          </a:prstGeom>
        </p:spPr>
      </p:pic>
      <p:sp>
        <p:nvSpPr>
          <p:cNvPr id="6" name="Text Box 50"/>
          <p:cNvSpPr txBox="1"/>
          <p:nvPr/>
        </p:nvSpPr>
        <p:spPr>
          <a:xfrm>
            <a:off x="715993" y="230190"/>
            <a:ext cx="7069511" cy="8667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prst="slope"/>
            </a:sp3d>
          </a:bodyPr>
          <a:lstStyle/>
          <a:p>
            <a:pPr>
              <a:lnSpc>
                <a:spcPct val="107000"/>
              </a:lnSpc>
              <a:spcAft>
                <a:spcPts val="0"/>
              </a:spcAft>
            </a:pPr>
            <a:r>
              <a:rPr lang="en-AU" sz="3600" b="1" dirty="0"/>
              <a:t>Outcomes of Research-Based Learning in the Curriculum</a:t>
            </a:r>
            <a:endParaRPr lang="en-AU" sz="3600" b="1" dirty="0">
              <a:effectLst/>
              <a:ea typeface="Calibri" panose="020F0502020204030204" pitchFamily="34" charset="0"/>
              <a:cs typeface="Times New Roman" panose="02020603050405020304" pitchFamily="18" charset="0"/>
            </a:endParaRPr>
          </a:p>
        </p:txBody>
      </p:sp>
      <p:sp>
        <p:nvSpPr>
          <p:cNvPr id="7" name="Text Box 50"/>
          <p:cNvSpPr txBox="1"/>
          <p:nvPr/>
        </p:nvSpPr>
        <p:spPr>
          <a:xfrm>
            <a:off x="6599208" y="2368698"/>
            <a:ext cx="2544791" cy="8667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prst="slope"/>
            </a:sp3d>
          </a:bodyPr>
          <a:lstStyle/>
          <a:p>
            <a:pPr>
              <a:lnSpc>
                <a:spcPct val="107000"/>
              </a:lnSpc>
              <a:spcAft>
                <a:spcPts val="0"/>
              </a:spcAft>
            </a:pPr>
            <a:r>
              <a:rPr lang="en-AU" sz="2600" b="1" dirty="0" smtClean="0">
                <a:effectLst/>
                <a:ea typeface="Calibri" panose="020F0502020204030204" pitchFamily="34" charset="0"/>
                <a:cs typeface="Times New Roman" panose="02020603050405020304" pitchFamily="18" charset="0"/>
              </a:rPr>
              <a:t>UWA </a:t>
            </a:r>
            <a:r>
              <a:rPr lang="en-AU" sz="2600" b="1" dirty="0"/>
              <a:t>Teaching Excellence </a:t>
            </a:r>
            <a:r>
              <a:rPr lang="en-AU" sz="2600" b="1" dirty="0" smtClean="0"/>
              <a:t>Conference 2019</a:t>
            </a:r>
            <a:endParaRPr lang="en-AU" sz="2600" b="1" dirty="0" smtClean="0">
              <a:effectLst/>
              <a:ea typeface="Calibri" panose="020F0502020204030204" pitchFamily="34" charset="0"/>
              <a:cs typeface="Times New Roman" panose="02020603050405020304" pitchFamily="18" charset="0"/>
            </a:endParaRPr>
          </a:p>
          <a:p>
            <a:pPr>
              <a:lnSpc>
                <a:spcPct val="107000"/>
              </a:lnSpc>
              <a:spcAft>
                <a:spcPts val="0"/>
              </a:spcAft>
            </a:pPr>
            <a:r>
              <a:rPr lang="en-AU" sz="2000" dirty="0" smtClean="0">
                <a:effectLst/>
                <a:ea typeface="Calibri" panose="020F0502020204030204" pitchFamily="34" charset="0"/>
                <a:cs typeface="Times New Roman" panose="02020603050405020304" pitchFamily="18" charset="0"/>
              </a:rPr>
              <a:t> </a:t>
            </a:r>
            <a:endParaRPr lang="en-AU" sz="2000" dirty="0" smtClean="0">
              <a:ea typeface="Calibri" panose="020F0502020204030204" pitchFamily="34" charset="0"/>
              <a:cs typeface="Times New Roman" panose="02020603050405020304" pitchFamily="18" charset="0"/>
            </a:endParaRPr>
          </a:p>
          <a:p>
            <a:pPr>
              <a:lnSpc>
                <a:spcPct val="107000"/>
              </a:lnSpc>
              <a:spcAft>
                <a:spcPts val="0"/>
              </a:spcAft>
            </a:pPr>
            <a:endParaRPr lang="en-AU" sz="1600" dirty="0" smtClean="0">
              <a:effectLst/>
              <a:ea typeface="Calibri" panose="020F0502020204030204" pitchFamily="34" charset="0"/>
              <a:cs typeface="Times New Roman" panose="02020603050405020304" pitchFamily="18" charset="0"/>
            </a:endParaRPr>
          </a:p>
          <a:p>
            <a:pPr>
              <a:lnSpc>
                <a:spcPct val="107000"/>
              </a:lnSpc>
              <a:spcAft>
                <a:spcPts val="0"/>
              </a:spcAft>
            </a:pPr>
            <a:r>
              <a:rPr lang="en-AU" sz="2000" dirty="0" smtClean="0">
                <a:effectLst/>
                <a:ea typeface="Calibri" panose="020F0502020204030204" pitchFamily="34" charset="0"/>
                <a:cs typeface="Times New Roman" panose="02020603050405020304" pitchFamily="18" charset="0"/>
              </a:rPr>
              <a:t>Dr John Willison</a:t>
            </a:r>
          </a:p>
          <a:p>
            <a:pPr>
              <a:lnSpc>
                <a:spcPct val="107000"/>
              </a:lnSpc>
              <a:spcAft>
                <a:spcPts val="0"/>
              </a:spcAft>
            </a:pPr>
            <a:r>
              <a:rPr lang="en-AU" sz="2000" dirty="0" smtClean="0">
                <a:effectLst/>
                <a:ea typeface="Calibri" panose="020F0502020204030204" pitchFamily="34" charset="0"/>
                <a:cs typeface="Times New Roman" panose="02020603050405020304" pitchFamily="18" charset="0"/>
              </a:rPr>
              <a:t>University of Adelaide</a:t>
            </a:r>
          </a:p>
          <a:p>
            <a:pPr>
              <a:lnSpc>
                <a:spcPct val="107000"/>
              </a:lnSpc>
              <a:spcAft>
                <a:spcPts val="0"/>
              </a:spcAft>
            </a:pPr>
            <a:r>
              <a:rPr lang="en-AU" sz="1400" dirty="0" smtClean="0">
                <a:ea typeface="Calibri" panose="020F0502020204030204" pitchFamily="34" charset="0"/>
                <a:cs typeface="Times New Roman" panose="02020603050405020304" pitchFamily="18" charset="0"/>
              </a:rPr>
              <a:t>john.willison@adelaide.edu.au</a:t>
            </a:r>
            <a:endParaRPr lang="en-AU" sz="1400" dirty="0" smtClean="0">
              <a:effectLst/>
              <a:ea typeface="Calibri" panose="020F0502020204030204" pitchFamily="34" charset="0"/>
              <a:cs typeface="Times New Roman" panose="02020603050405020304" pitchFamily="18" charset="0"/>
            </a:endParaRPr>
          </a:p>
          <a:p>
            <a:pPr>
              <a:lnSpc>
                <a:spcPct val="107000"/>
              </a:lnSpc>
              <a:spcAft>
                <a:spcPts val="0"/>
              </a:spcAft>
            </a:pPr>
            <a:endParaRPr lang="en-AU" sz="1500" dirty="0" smtClean="0">
              <a:effectLst/>
              <a:ea typeface="Calibri" panose="020F0502020204030204" pitchFamily="34" charset="0"/>
              <a:cs typeface="Times New Roman" panose="02020603050405020304" pitchFamily="18" charset="0"/>
            </a:endParaRPr>
          </a:p>
        </p:txBody>
      </p:sp>
      <p:sp>
        <p:nvSpPr>
          <p:cNvPr id="8" name="Text Box 50"/>
          <p:cNvSpPr txBox="1"/>
          <p:nvPr/>
        </p:nvSpPr>
        <p:spPr>
          <a:xfrm>
            <a:off x="552285" y="6366607"/>
            <a:ext cx="5264178" cy="49139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prst="slope"/>
            </a:sp3d>
          </a:bodyPr>
          <a:lstStyle/>
          <a:p>
            <a:pPr algn="ctr">
              <a:lnSpc>
                <a:spcPct val="107000"/>
              </a:lnSpc>
              <a:spcAft>
                <a:spcPts val="0"/>
              </a:spcAft>
            </a:pPr>
            <a:r>
              <a:rPr lang="en-AU" sz="2200" dirty="0" smtClean="0">
                <a:effectLst/>
                <a:ea typeface="Calibri" panose="020F0502020204030204" pitchFamily="34" charset="0"/>
                <a:cs typeface="Times New Roman" panose="02020603050405020304" pitchFamily="18" charset="0"/>
              </a:rPr>
              <a:t>Fluid thinking</a:t>
            </a:r>
            <a:endParaRPr lang="en-AU"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38066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977571"/>
            <a:ext cx="9144000" cy="5225143"/>
          </a:xfrm>
          <a:prstGeom prst="rect">
            <a:avLst/>
          </a:prstGeom>
        </p:spPr>
      </p:pic>
      <p:sp>
        <p:nvSpPr>
          <p:cNvPr id="5" name="TextBox 4"/>
          <p:cNvSpPr txBox="1"/>
          <p:nvPr/>
        </p:nvSpPr>
        <p:spPr>
          <a:xfrm>
            <a:off x="822627" y="85716"/>
            <a:ext cx="8007048" cy="1815882"/>
          </a:xfrm>
          <a:prstGeom prst="rect">
            <a:avLst/>
          </a:prstGeom>
          <a:noFill/>
        </p:spPr>
        <p:txBody>
          <a:bodyPr wrap="square" rtlCol="0">
            <a:spAutoFit/>
          </a:bodyPr>
          <a:lstStyle/>
          <a:p>
            <a:r>
              <a:rPr lang="en-AU" sz="2800" dirty="0" smtClean="0"/>
              <a:t>Research skills could be developed in content-rich courses</a:t>
            </a:r>
          </a:p>
          <a:p>
            <a:r>
              <a:rPr lang="en-AU" sz="2800" dirty="0" smtClean="0"/>
              <a:t>Research skills were at risk of atrophying if they were not subsequently explicitly developed.</a:t>
            </a:r>
            <a:endParaRPr lang="en-AU" sz="2800" dirty="0"/>
          </a:p>
        </p:txBody>
      </p:sp>
    </p:spTree>
    <p:extLst>
      <p:ext uri="{BB962C8B-B14F-4D97-AF65-F5344CB8AC3E}">
        <p14:creationId xmlns:p14="http://schemas.microsoft.com/office/powerpoint/2010/main" val="344953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4"/>
                                        </p:tgtEl>
                                        <p:attrNameLst>
                                          <p:attrName>style.opacity</p:attrName>
                                        </p:attrNameLst>
                                      </p:cBhvr>
                                      <p:to>
                                        <p:strVal val="0.5"/>
                                      </p:to>
                                    </p:set>
                                    <p:animEffect filter="image" prLst="opacity: 0.5">
                                      <p:cBhvr rctx="IE">
                                        <p:cTn id="7" dur="indefinite"/>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6129"/>
            <a:ext cx="9173091" cy="6452555"/>
          </a:xfrm>
          <a:prstGeom prst="rect">
            <a:avLst/>
          </a:prstGeom>
        </p:spPr>
      </p:pic>
      <p:pic>
        <p:nvPicPr>
          <p:cNvPr id="4" name="Picture 3"/>
          <p:cNvPicPr>
            <a:picLocks noChangeAspect="1"/>
          </p:cNvPicPr>
          <p:nvPr/>
        </p:nvPicPr>
        <p:blipFill>
          <a:blip r:embed="rId3"/>
          <a:stretch>
            <a:fillRect/>
          </a:stretch>
        </p:blipFill>
        <p:spPr>
          <a:xfrm>
            <a:off x="0" y="-86130"/>
            <a:ext cx="3336453" cy="6734579"/>
          </a:xfrm>
          <a:prstGeom prst="rect">
            <a:avLst/>
          </a:prstGeom>
        </p:spPr>
      </p:pic>
      <p:sp>
        <p:nvSpPr>
          <p:cNvPr id="5" name="Rectangle 4"/>
          <p:cNvSpPr/>
          <p:nvPr/>
        </p:nvSpPr>
        <p:spPr>
          <a:xfrm>
            <a:off x="3289300" y="-86129"/>
            <a:ext cx="5854700" cy="69441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p:cNvSpPr txBox="1"/>
          <p:nvPr/>
        </p:nvSpPr>
        <p:spPr>
          <a:xfrm>
            <a:off x="43576" y="615951"/>
            <a:ext cx="3245724" cy="5632311"/>
          </a:xfrm>
          <a:prstGeom prst="rect">
            <a:avLst/>
          </a:prstGeom>
          <a:solidFill>
            <a:schemeClr val="bg1"/>
          </a:solidFill>
          <a:ln w="28575">
            <a:solidFill>
              <a:schemeClr val="accent1"/>
            </a:solidFill>
          </a:ln>
        </p:spPr>
        <p:txBody>
          <a:bodyPr wrap="square" rtlCol="0">
            <a:spAutoFit/>
          </a:bodyPr>
          <a:lstStyle/>
          <a:p>
            <a:pPr>
              <a:lnSpc>
                <a:spcPct val="250000"/>
              </a:lnSpc>
            </a:pPr>
            <a:r>
              <a:rPr lang="en-AU" sz="2400" dirty="0" smtClean="0"/>
              <a:t>Embark and Clarify</a:t>
            </a:r>
          </a:p>
          <a:p>
            <a:pPr>
              <a:lnSpc>
                <a:spcPct val="250000"/>
              </a:lnSpc>
            </a:pPr>
            <a:r>
              <a:rPr lang="en-AU" sz="2400" dirty="0" smtClean="0"/>
              <a:t>Find and Generate</a:t>
            </a:r>
          </a:p>
          <a:p>
            <a:pPr>
              <a:lnSpc>
                <a:spcPct val="250000"/>
              </a:lnSpc>
            </a:pPr>
            <a:r>
              <a:rPr lang="en-AU" sz="2400" dirty="0" smtClean="0"/>
              <a:t>Evaluate and Reflect</a:t>
            </a:r>
          </a:p>
          <a:p>
            <a:pPr>
              <a:lnSpc>
                <a:spcPct val="250000"/>
              </a:lnSpc>
            </a:pPr>
            <a:r>
              <a:rPr lang="en-AU" sz="2400" dirty="0" smtClean="0"/>
              <a:t>Organise and Manage</a:t>
            </a:r>
          </a:p>
          <a:p>
            <a:pPr>
              <a:lnSpc>
                <a:spcPct val="250000"/>
              </a:lnSpc>
            </a:pPr>
            <a:r>
              <a:rPr lang="en-AU" sz="2400" dirty="0" smtClean="0"/>
              <a:t>Analyse and Synthesise</a:t>
            </a:r>
          </a:p>
          <a:p>
            <a:pPr>
              <a:lnSpc>
                <a:spcPct val="250000"/>
              </a:lnSpc>
            </a:pPr>
            <a:r>
              <a:rPr lang="en-AU" sz="2400" dirty="0" smtClean="0"/>
              <a:t>Communicate and Apply</a:t>
            </a:r>
          </a:p>
        </p:txBody>
      </p:sp>
      <p:sp>
        <p:nvSpPr>
          <p:cNvPr id="7" name="TextBox 6"/>
          <p:cNvSpPr txBox="1"/>
          <p:nvPr/>
        </p:nvSpPr>
        <p:spPr>
          <a:xfrm>
            <a:off x="3602635" y="1046833"/>
            <a:ext cx="6352355" cy="4678204"/>
          </a:xfrm>
          <a:prstGeom prst="rect">
            <a:avLst/>
          </a:prstGeom>
          <a:noFill/>
        </p:spPr>
        <p:txBody>
          <a:bodyPr wrap="square" rtlCol="0">
            <a:spAutoFit/>
          </a:bodyPr>
          <a:lstStyle/>
          <a:p>
            <a:pPr>
              <a:lnSpc>
                <a:spcPct val="200000"/>
              </a:lnSpc>
            </a:pPr>
            <a:r>
              <a:rPr lang="en-AU" sz="2800" dirty="0" smtClean="0"/>
              <a:t>Facets are based on:</a:t>
            </a:r>
          </a:p>
          <a:p>
            <a:pPr marL="285750" indent="-285750">
              <a:lnSpc>
                <a:spcPct val="200000"/>
              </a:lnSpc>
              <a:buFont typeface="Wingdings" panose="05000000000000000000" pitchFamily="2" charset="2"/>
              <a:buChar char="§"/>
            </a:pPr>
            <a:r>
              <a:rPr lang="en-AU" sz="2800" dirty="0" smtClean="0"/>
              <a:t>Information literacy standards</a:t>
            </a:r>
          </a:p>
          <a:p>
            <a:pPr marL="285750" indent="-285750">
              <a:lnSpc>
                <a:spcPct val="200000"/>
              </a:lnSpc>
              <a:buFont typeface="Wingdings" panose="05000000000000000000" pitchFamily="2" charset="2"/>
              <a:buChar char="§"/>
            </a:pPr>
            <a:r>
              <a:rPr lang="en-AU" sz="2800" dirty="0" smtClean="0"/>
              <a:t>Blooms taxonomy</a:t>
            </a:r>
          </a:p>
          <a:p>
            <a:pPr marL="285750" indent="-285750">
              <a:lnSpc>
                <a:spcPct val="200000"/>
              </a:lnSpc>
              <a:buFont typeface="Wingdings" panose="05000000000000000000" pitchFamily="2" charset="2"/>
              <a:buChar char="§"/>
            </a:pPr>
            <a:r>
              <a:rPr lang="en-AU" sz="2800" dirty="0" smtClean="0"/>
              <a:t>Good practice</a:t>
            </a:r>
          </a:p>
          <a:p>
            <a:pPr marL="285750" indent="-285750">
              <a:lnSpc>
                <a:spcPct val="200000"/>
              </a:lnSpc>
              <a:buFont typeface="Wingdings" panose="05000000000000000000" pitchFamily="2" charset="2"/>
              <a:buChar char="§"/>
            </a:pPr>
            <a:r>
              <a:rPr lang="en-AU" sz="2800" dirty="0" smtClean="0"/>
              <a:t>Much piloting and redrafting</a:t>
            </a:r>
          </a:p>
          <a:p>
            <a:pPr marL="285750" indent="-285750">
              <a:buFont typeface="Wingdings" panose="05000000000000000000" pitchFamily="2" charset="2"/>
              <a:buChar char="§"/>
            </a:pPr>
            <a:endParaRPr lang="en-AU" dirty="0"/>
          </a:p>
        </p:txBody>
      </p:sp>
    </p:spTree>
    <p:extLst>
      <p:ext uri="{BB962C8B-B14F-4D97-AF65-F5344CB8AC3E}">
        <p14:creationId xmlns:p14="http://schemas.microsoft.com/office/powerpoint/2010/main" val="138707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7">
                                            <p:txEl>
                                              <p:pRg st="1" end="1"/>
                                            </p:txEl>
                                          </p:spTgt>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7">
                                            <p:txEl>
                                              <p:pRg st="2" end="2"/>
                                            </p:txEl>
                                          </p:spTgt>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7">
                                            <p:txEl>
                                              <p:pRg st="3" end="3"/>
                                            </p:txEl>
                                          </p:spTgt>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7">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44366"/>
            <a:ext cx="1842098" cy="68517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p:cNvSpPr txBox="1"/>
          <p:nvPr/>
        </p:nvSpPr>
        <p:spPr>
          <a:xfrm>
            <a:off x="3637401" y="2037185"/>
            <a:ext cx="6449245" cy="3046988"/>
          </a:xfrm>
          <a:prstGeom prst="rect">
            <a:avLst/>
          </a:prstGeom>
          <a:noFill/>
        </p:spPr>
        <p:txBody>
          <a:bodyPr wrap="square" rtlCol="0">
            <a:spAutoFit/>
          </a:bodyPr>
          <a:lstStyle/>
          <a:p>
            <a:r>
              <a:rPr lang="en-AU" sz="3200" dirty="0" smtClean="0"/>
              <a:t>Extent of Autonomy based on</a:t>
            </a:r>
          </a:p>
          <a:p>
            <a:pPr marL="285750" indent="-285750">
              <a:buFont typeface="Arial" panose="020B0604020202020204" pitchFamily="34" charset="0"/>
              <a:buChar char="•"/>
            </a:pPr>
            <a:r>
              <a:rPr lang="en-AU" sz="3200" dirty="0" smtClean="0"/>
              <a:t>Vygotsky’s Zone of Proximal Development</a:t>
            </a:r>
          </a:p>
          <a:p>
            <a:pPr marL="285750" indent="-285750">
              <a:buFont typeface="Arial" panose="020B0604020202020204" pitchFamily="34" charset="0"/>
              <a:buChar char="•"/>
            </a:pPr>
            <a:r>
              <a:rPr lang="en-AU" sz="3200" dirty="0" smtClean="0"/>
              <a:t>Close to open inquiry</a:t>
            </a:r>
          </a:p>
          <a:p>
            <a:pPr marL="285750" indent="-285750">
              <a:buFont typeface="Arial" panose="020B0604020202020204" pitchFamily="34" charset="0"/>
              <a:buChar char="•"/>
            </a:pPr>
            <a:r>
              <a:rPr lang="en-AU" sz="3200" dirty="0" smtClean="0"/>
              <a:t>Model, scaffold, fade</a:t>
            </a:r>
          </a:p>
          <a:p>
            <a:pPr marL="285750" indent="-285750">
              <a:buFont typeface="Arial" panose="020B0604020202020204" pitchFamily="34" charset="0"/>
              <a:buChar char="•"/>
            </a:pPr>
            <a:r>
              <a:rPr lang="en-AU" sz="3200" dirty="0" smtClean="0"/>
              <a:t>SOLO taxonomy</a:t>
            </a:r>
            <a:endParaRPr lang="en-AU" sz="3200" dirty="0"/>
          </a:p>
        </p:txBody>
      </p:sp>
      <p:pic>
        <p:nvPicPr>
          <p:cNvPr id="10" name="Picture 9"/>
          <p:cNvPicPr>
            <a:picLocks noChangeAspect="1"/>
          </p:cNvPicPr>
          <p:nvPr/>
        </p:nvPicPr>
        <p:blipFill>
          <a:blip r:embed="rId2"/>
          <a:stretch>
            <a:fillRect/>
          </a:stretch>
        </p:blipFill>
        <p:spPr>
          <a:xfrm>
            <a:off x="1622939" y="1"/>
            <a:ext cx="7571861" cy="1536700"/>
          </a:xfrm>
          <a:prstGeom prst="rect">
            <a:avLst/>
          </a:prstGeom>
        </p:spPr>
      </p:pic>
      <p:sp>
        <p:nvSpPr>
          <p:cNvPr id="2" name="TextBox 1"/>
          <p:cNvSpPr txBox="1"/>
          <p:nvPr/>
        </p:nvSpPr>
        <p:spPr>
          <a:xfrm>
            <a:off x="898071" y="5203371"/>
            <a:ext cx="8071758" cy="923330"/>
          </a:xfrm>
          <a:prstGeom prst="rect">
            <a:avLst/>
          </a:prstGeom>
          <a:solidFill>
            <a:schemeClr val="bg2">
              <a:lumMod val="75000"/>
            </a:schemeClr>
          </a:solidFill>
          <a:ln>
            <a:solidFill>
              <a:schemeClr val="tx1"/>
            </a:solidFill>
          </a:ln>
        </p:spPr>
        <p:txBody>
          <a:bodyPr wrap="square" rtlCol="0">
            <a:spAutoFit/>
          </a:bodyPr>
          <a:lstStyle/>
          <a:p>
            <a:r>
              <a:rPr lang="en-AU" sz="5400" dirty="0" smtClean="0">
                <a:solidFill>
                  <a:srgbClr val="FF0000"/>
                </a:solidFill>
              </a:rPr>
              <a:t>Emulate</a:t>
            </a:r>
            <a:r>
              <a:rPr lang="en-AU" sz="5400" dirty="0" smtClean="0"/>
              <a:t> </a:t>
            </a:r>
            <a:r>
              <a:rPr lang="en-AU" sz="5400" dirty="0" smtClean="0">
                <a:solidFill>
                  <a:srgbClr val="FFFF00"/>
                </a:solidFill>
              </a:rPr>
              <a:t>Improvise</a:t>
            </a:r>
            <a:r>
              <a:rPr lang="en-AU" sz="5400" dirty="0" smtClean="0"/>
              <a:t> </a:t>
            </a:r>
            <a:r>
              <a:rPr lang="en-AU" sz="5400" dirty="0" smtClean="0">
                <a:solidFill>
                  <a:srgbClr val="0070C0"/>
                </a:solidFill>
              </a:rPr>
              <a:t>Initiate</a:t>
            </a:r>
            <a:endParaRPr lang="en-AU" sz="5400" dirty="0">
              <a:solidFill>
                <a:srgbClr val="0070C0"/>
              </a:solidFill>
            </a:endParaRPr>
          </a:p>
        </p:txBody>
      </p:sp>
    </p:spTree>
    <p:extLst>
      <p:ext uri="{BB962C8B-B14F-4D97-AF65-F5344CB8AC3E}">
        <p14:creationId xmlns:p14="http://schemas.microsoft.com/office/powerpoint/2010/main" val="170647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dirty="0"/>
          </a:p>
        </p:txBody>
      </p:sp>
      <p:pic>
        <p:nvPicPr>
          <p:cNvPr id="6" name="Picture 5"/>
          <p:cNvPicPr>
            <a:picLocks noChangeAspect="1"/>
          </p:cNvPicPr>
          <p:nvPr/>
        </p:nvPicPr>
        <p:blipFill>
          <a:blip r:embed="rId2"/>
          <a:stretch>
            <a:fillRect/>
          </a:stretch>
        </p:blipFill>
        <p:spPr>
          <a:xfrm>
            <a:off x="0" y="-46503"/>
            <a:ext cx="8752114" cy="6927865"/>
          </a:xfrm>
          <a:prstGeom prst="rect">
            <a:avLst/>
          </a:prstGeom>
        </p:spPr>
      </p:pic>
    </p:spTree>
    <p:extLst>
      <p:ext uri="{BB962C8B-B14F-4D97-AF65-F5344CB8AC3E}">
        <p14:creationId xmlns:p14="http://schemas.microsoft.com/office/powerpoint/2010/main" val="18127376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4" name="Picture 3"/>
          <p:cNvPicPr>
            <a:picLocks noChangeAspect="1"/>
          </p:cNvPicPr>
          <p:nvPr/>
        </p:nvPicPr>
        <p:blipFill>
          <a:blip r:embed="rId2"/>
          <a:stretch>
            <a:fillRect/>
          </a:stretch>
        </p:blipFill>
        <p:spPr>
          <a:xfrm>
            <a:off x="38705" y="0"/>
            <a:ext cx="9144000" cy="5278212"/>
          </a:xfrm>
          <a:prstGeom prst="rect">
            <a:avLst/>
          </a:prstGeom>
        </p:spPr>
      </p:pic>
    </p:spTree>
    <p:extLst>
      <p:ext uri="{BB962C8B-B14F-4D97-AF65-F5344CB8AC3E}">
        <p14:creationId xmlns:p14="http://schemas.microsoft.com/office/powerpoint/2010/main" val="15347863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4" name="Picture 3"/>
          <p:cNvPicPr>
            <a:picLocks noChangeAspect="1"/>
          </p:cNvPicPr>
          <p:nvPr/>
        </p:nvPicPr>
        <p:blipFill>
          <a:blip r:embed="rId2"/>
          <a:stretch>
            <a:fillRect/>
          </a:stretch>
        </p:blipFill>
        <p:spPr>
          <a:xfrm>
            <a:off x="0" y="53167"/>
            <a:ext cx="9144000" cy="5919514"/>
          </a:xfrm>
          <a:prstGeom prst="rect">
            <a:avLst/>
          </a:prstGeom>
        </p:spPr>
      </p:pic>
    </p:spTree>
    <p:extLst>
      <p:ext uri="{BB962C8B-B14F-4D97-AF65-F5344CB8AC3E}">
        <p14:creationId xmlns:p14="http://schemas.microsoft.com/office/powerpoint/2010/main" val="3883182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44241" y="53220"/>
            <a:ext cx="5090948" cy="6858000"/>
          </a:xfrm>
          <a:prstGeom prst="rect">
            <a:avLst/>
          </a:prstGeom>
        </p:spPr>
      </p:pic>
      <p:sp>
        <p:nvSpPr>
          <p:cNvPr id="5" name="Rectangle 4"/>
          <p:cNvSpPr/>
          <p:nvPr/>
        </p:nvSpPr>
        <p:spPr>
          <a:xfrm>
            <a:off x="2370667" y="1253067"/>
            <a:ext cx="972457" cy="52493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84972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165" y="316140"/>
            <a:ext cx="7886700" cy="1325563"/>
          </a:xfrm>
        </p:spPr>
        <p:txBody>
          <a:bodyPr/>
          <a:lstStyle/>
          <a:p>
            <a:r>
              <a:rPr lang="en-AU" dirty="0" smtClean="0"/>
              <a:t>Process.. </a:t>
            </a:r>
            <a:r>
              <a:rPr lang="en-AU" dirty="0"/>
              <a:t>f</a:t>
            </a:r>
            <a:r>
              <a:rPr lang="en-AU" dirty="0" smtClean="0"/>
              <a:t>rom graduates’ perspective</a:t>
            </a:r>
            <a:endParaRPr lang="en-AU" dirty="0"/>
          </a:p>
        </p:txBody>
      </p:sp>
      <p:sp>
        <p:nvSpPr>
          <p:cNvPr id="3" name="Content Placeholder 2"/>
          <p:cNvSpPr>
            <a:spLocks noGrp="1"/>
          </p:cNvSpPr>
          <p:nvPr>
            <p:ph idx="1"/>
          </p:nvPr>
        </p:nvSpPr>
        <p:spPr>
          <a:xfrm>
            <a:off x="628650" y="1939925"/>
            <a:ext cx="7886700" cy="4351338"/>
          </a:xfrm>
        </p:spPr>
        <p:txBody>
          <a:bodyPr/>
          <a:lstStyle/>
          <a:p>
            <a:pPr marL="0" indent="0">
              <a:lnSpc>
                <a:spcPct val="150000"/>
              </a:lnSpc>
              <a:buNone/>
            </a:pPr>
            <a:r>
              <a:rPr lang="en-US" dirty="0"/>
              <a:t>Well, I guess there’s always some sense of trepidation... they were </a:t>
            </a:r>
            <a:r>
              <a:rPr lang="en-US" b="1" dirty="0"/>
              <a:t>scaling up from assisting us </a:t>
            </a:r>
            <a:r>
              <a:rPr lang="en-US" dirty="0"/>
              <a:t>and then giving us </a:t>
            </a:r>
            <a:r>
              <a:rPr lang="en-US" b="1" dirty="0"/>
              <a:t>more autonomy </a:t>
            </a:r>
            <a:r>
              <a:rPr lang="en-US" dirty="0"/>
              <a:t>as we went (Graduate D</a:t>
            </a:r>
            <a:r>
              <a:rPr lang="en-US" dirty="0" smtClean="0"/>
              <a:t>).</a:t>
            </a:r>
          </a:p>
          <a:p>
            <a:endParaRPr lang="en-US" dirty="0"/>
          </a:p>
          <a:p>
            <a:endParaRPr lang="en-AU" dirty="0"/>
          </a:p>
        </p:txBody>
      </p:sp>
    </p:spTree>
    <p:extLst>
      <p:ext uri="{BB962C8B-B14F-4D97-AF65-F5344CB8AC3E}">
        <p14:creationId xmlns:p14="http://schemas.microsoft.com/office/powerpoint/2010/main" val="22864655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Process.. </a:t>
            </a:r>
            <a:r>
              <a:rPr lang="en-AU" dirty="0"/>
              <a:t>f</a:t>
            </a:r>
            <a:r>
              <a:rPr lang="en-AU" dirty="0" smtClean="0"/>
              <a:t>rom graduates’ perspective</a:t>
            </a:r>
            <a:endParaRPr lang="en-AU" dirty="0"/>
          </a:p>
        </p:txBody>
      </p:sp>
      <p:sp>
        <p:nvSpPr>
          <p:cNvPr id="3" name="Content Placeholder 2"/>
          <p:cNvSpPr>
            <a:spLocks noGrp="1"/>
          </p:cNvSpPr>
          <p:nvPr>
            <p:ph idx="1"/>
          </p:nvPr>
        </p:nvSpPr>
        <p:spPr>
          <a:xfrm>
            <a:off x="628650" y="2016125"/>
            <a:ext cx="7886700" cy="4351338"/>
          </a:xfrm>
        </p:spPr>
        <p:txBody>
          <a:bodyPr/>
          <a:lstStyle/>
          <a:p>
            <a:pPr marL="0" indent="0">
              <a:lnSpc>
                <a:spcPct val="150000"/>
              </a:lnSpc>
              <a:buNone/>
            </a:pPr>
            <a:r>
              <a:rPr lang="en-US" dirty="0" smtClean="0"/>
              <a:t>… </a:t>
            </a:r>
            <a:r>
              <a:rPr lang="en-US" b="1" dirty="0"/>
              <a:t>towards the end of the degree</a:t>
            </a:r>
            <a:r>
              <a:rPr lang="en-US" dirty="0"/>
              <a:t>, I saw that they </a:t>
            </a:r>
            <a:r>
              <a:rPr lang="en-US" b="1" dirty="0"/>
              <a:t>started to get it. </a:t>
            </a:r>
            <a:r>
              <a:rPr lang="en-US" dirty="0"/>
              <a:t>It just sort of clicked to them. But initially it was really hard, and also their academic writing, they just didn't understand. (Graduate I).</a:t>
            </a:r>
            <a:endParaRPr lang="en-AU" dirty="0"/>
          </a:p>
          <a:p>
            <a:endParaRPr lang="en-AU" dirty="0"/>
          </a:p>
        </p:txBody>
      </p:sp>
    </p:spTree>
    <p:extLst>
      <p:ext uri="{BB962C8B-B14F-4D97-AF65-F5344CB8AC3E}">
        <p14:creationId xmlns:p14="http://schemas.microsoft.com/office/powerpoint/2010/main" val="16379936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Process.. from graduates’ perspective</a:t>
            </a:r>
          </a:p>
        </p:txBody>
      </p:sp>
      <p:sp>
        <p:nvSpPr>
          <p:cNvPr id="3" name="Content Placeholder 2"/>
          <p:cNvSpPr>
            <a:spLocks noGrp="1"/>
          </p:cNvSpPr>
          <p:nvPr>
            <p:ph idx="1"/>
          </p:nvPr>
        </p:nvSpPr>
        <p:spPr/>
        <p:txBody>
          <a:bodyPr>
            <a:normAutofit lnSpcReduction="10000"/>
          </a:bodyPr>
          <a:lstStyle/>
          <a:p>
            <a:pPr marL="0" indent="0">
              <a:lnSpc>
                <a:spcPct val="150000"/>
              </a:lnSpc>
              <a:buNone/>
            </a:pPr>
            <a:r>
              <a:rPr lang="en-US" dirty="0"/>
              <a:t>You have to research it, you don’t get fed stuff anymore. You have to go, research it, sit down, </a:t>
            </a:r>
            <a:r>
              <a:rPr lang="en-US" dirty="0" err="1"/>
              <a:t>analyse</a:t>
            </a:r>
            <a:r>
              <a:rPr lang="en-US" dirty="0"/>
              <a:t> what’s important and what’s not. So yes, it </a:t>
            </a:r>
            <a:r>
              <a:rPr lang="en-US" b="1" dirty="0"/>
              <a:t>slowly did lead up to a better research </a:t>
            </a:r>
            <a:r>
              <a:rPr lang="en-US" dirty="0"/>
              <a:t>in third year. I think if we started researching in third year, we wouldn’t produce a high quality piece of work at all (Graduate B).</a:t>
            </a:r>
            <a:endParaRPr lang="en-AU" dirty="0"/>
          </a:p>
          <a:p>
            <a:endParaRPr lang="en-AU" dirty="0"/>
          </a:p>
        </p:txBody>
      </p:sp>
    </p:spTree>
    <p:extLst>
      <p:ext uri="{BB962C8B-B14F-4D97-AF65-F5344CB8AC3E}">
        <p14:creationId xmlns:p14="http://schemas.microsoft.com/office/powerpoint/2010/main" val="20323658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Overview</a:t>
            </a:r>
            <a:endParaRPr lang="en-AU" dirty="0"/>
          </a:p>
        </p:txBody>
      </p:sp>
      <p:sp>
        <p:nvSpPr>
          <p:cNvPr id="3" name="Content Placeholder 2"/>
          <p:cNvSpPr>
            <a:spLocks noGrp="1"/>
          </p:cNvSpPr>
          <p:nvPr>
            <p:ph idx="1"/>
          </p:nvPr>
        </p:nvSpPr>
        <p:spPr/>
        <p:txBody>
          <a:bodyPr/>
          <a:lstStyle/>
          <a:p>
            <a:r>
              <a:rPr lang="en-AU" dirty="0"/>
              <a:t>Start with </a:t>
            </a:r>
            <a:r>
              <a:rPr lang="en-AU" dirty="0" smtClean="0"/>
              <a:t>some outcomes across courses and degrees</a:t>
            </a:r>
          </a:p>
          <a:p>
            <a:r>
              <a:rPr lang="en-AU" dirty="0" smtClean="0"/>
              <a:t>Then look at how we got there</a:t>
            </a:r>
          </a:p>
          <a:p>
            <a:pPr lvl="1"/>
            <a:r>
              <a:rPr lang="en-AU" dirty="0" smtClean="0"/>
              <a:t>Framework</a:t>
            </a:r>
          </a:p>
          <a:p>
            <a:pPr lvl="1"/>
            <a:r>
              <a:rPr lang="en-AU" dirty="0" smtClean="0"/>
              <a:t>Implementation</a:t>
            </a:r>
          </a:p>
          <a:p>
            <a:r>
              <a:rPr lang="en-AU" dirty="0" smtClean="0"/>
              <a:t>Finally, things learned about the term ‘research’</a:t>
            </a:r>
          </a:p>
          <a:p>
            <a:pPr lvl="1"/>
            <a:r>
              <a:rPr lang="en-AU" dirty="0" smtClean="0"/>
              <a:t>MELT (Models of Engaged Learning and Teaching</a:t>
            </a:r>
          </a:p>
          <a:p>
            <a:pPr lvl="1"/>
            <a:r>
              <a:rPr lang="en-AU" dirty="0" smtClean="0"/>
              <a:t>Making connections across the degree</a:t>
            </a:r>
            <a:endParaRPr lang="en-AU" dirty="0"/>
          </a:p>
        </p:txBody>
      </p:sp>
    </p:spTree>
    <p:extLst>
      <p:ext uri="{BB962C8B-B14F-4D97-AF65-F5344CB8AC3E}">
        <p14:creationId xmlns:p14="http://schemas.microsoft.com/office/powerpoint/2010/main" val="11868891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Process from Graduates’ perspective</a:t>
            </a:r>
            <a:endParaRPr lang="en-AU" dirty="0"/>
          </a:p>
        </p:txBody>
      </p:sp>
      <p:sp>
        <p:nvSpPr>
          <p:cNvPr id="3" name="Content Placeholder 2"/>
          <p:cNvSpPr>
            <a:spLocks noGrp="1"/>
          </p:cNvSpPr>
          <p:nvPr>
            <p:ph idx="1"/>
          </p:nvPr>
        </p:nvSpPr>
        <p:spPr>
          <a:xfrm>
            <a:off x="628650" y="1934483"/>
            <a:ext cx="7886700" cy="4351338"/>
          </a:xfrm>
        </p:spPr>
        <p:txBody>
          <a:bodyPr/>
          <a:lstStyle/>
          <a:p>
            <a:pPr marL="0" indent="0">
              <a:lnSpc>
                <a:spcPct val="150000"/>
              </a:lnSpc>
              <a:buNone/>
            </a:pPr>
            <a:r>
              <a:rPr lang="en-US" dirty="0"/>
              <a:t>I think maybe one of the biggest things would be </a:t>
            </a:r>
            <a:r>
              <a:rPr lang="en-US" b="1" dirty="0"/>
              <a:t>making students </a:t>
            </a:r>
            <a:r>
              <a:rPr lang="en-US" b="1" i="1" dirty="0"/>
              <a:t>more aware</a:t>
            </a:r>
            <a:r>
              <a:rPr lang="en-US" b="1" dirty="0"/>
              <a:t> </a:t>
            </a:r>
            <a:r>
              <a:rPr lang="en-US" dirty="0"/>
              <a:t>of the research skills when they’re doing the assignments, so things like the (First Semester] General Studies course and that sort of thing, that is teaching them the skills and why you do it, and that kind of thing (Graduate F).</a:t>
            </a:r>
            <a:endParaRPr lang="en-AU" dirty="0"/>
          </a:p>
        </p:txBody>
      </p:sp>
    </p:spTree>
    <p:extLst>
      <p:ext uri="{BB962C8B-B14F-4D97-AF65-F5344CB8AC3E}">
        <p14:creationId xmlns:p14="http://schemas.microsoft.com/office/powerpoint/2010/main" val="1911885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Outcomes, from </a:t>
            </a:r>
            <a:r>
              <a:rPr lang="en-AU" dirty="0"/>
              <a:t>graduates’ perspective</a:t>
            </a:r>
          </a:p>
        </p:txBody>
      </p:sp>
      <p:sp>
        <p:nvSpPr>
          <p:cNvPr id="3" name="Content Placeholder 2"/>
          <p:cNvSpPr>
            <a:spLocks noGrp="1"/>
          </p:cNvSpPr>
          <p:nvPr>
            <p:ph idx="1"/>
          </p:nvPr>
        </p:nvSpPr>
        <p:spPr>
          <a:xfrm>
            <a:off x="628650" y="2010682"/>
            <a:ext cx="7886700" cy="4351338"/>
          </a:xfrm>
        </p:spPr>
        <p:txBody>
          <a:bodyPr/>
          <a:lstStyle/>
          <a:p>
            <a:pPr marL="0" indent="0">
              <a:lnSpc>
                <a:spcPct val="150000"/>
              </a:lnSpc>
              <a:buNone/>
            </a:pPr>
            <a:r>
              <a:rPr lang="en-US" dirty="0"/>
              <a:t>… it encourages all its graduates to have a</a:t>
            </a:r>
            <a:r>
              <a:rPr lang="en-US" i="1" dirty="0"/>
              <a:t> </a:t>
            </a:r>
            <a:r>
              <a:rPr lang="en-US" b="1" i="1" dirty="0"/>
              <a:t>mindset of research </a:t>
            </a:r>
            <a:r>
              <a:rPr lang="en-US" b="1" dirty="0"/>
              <a:t>on focused learning, lifelong learning </a:t>
            </a:r>
            <a:r>
              <a:rPr lang="en-US" dirty="0"/>
              <a:t>and to know that study doesn’t stop at the end of the course… (Graduate D).</a:t>
            </a:r>
            <a:endParaRPr lang="en-AU" dirty="0"/>
          </a:p>
          <a:p>
            <a:endParaRPr lang="en-AU" dirty="0"/>
          </a:p>
        </p:txBody>
      </p:sp>
    </p:spTree>
    <p:extLst>
      <p:ext uri="{BB962C8B-B14F-4D97-AF65-F5344CB8AC3E}">
        <p14:creationId xmlns:p14="http://schemas.microsoft.com/office/powerpoint/2010/main" val="40325836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772400" cy="990600"/>
          </a:xfrm>
        </p:spPr>
        <p:txBody>
          <a:bodyPr/>
          <a:lstStyle/>
          <a:p>
            <a:r>
              <a:rPr lang="en-AU" b="1" dirty="0" smtClean="0"/>
              <a:t>Without a common framing …</a:t>
            </a:r>
            <a:endParaRPr lang="en-AU" b="1" dirty="0"/>
          </a:p>
        </p:txBody>
      </p:sp>
      <p:sp>
        <p:nvSpPr>
          <p:cNvPr id="3" name="Content Placeholder 2"/>
          <p:cNvSpPr>
            <a:spLocks noGrp="1"/>
          </p:cNvSpPr>
          <p:nvPr>
            <p:ph sz="half" idx="1"/>
          </p:nvPr>
        </p:nvSpPr>
        <p:spPr>
          <a:xfrm>
            <a:off x="1044604" y="1204194"/>
            <a:ext cx="7615085" cy="5376220"/>
          </a:xfrm>
        </p:spPr>
        <p:txBody>
          <a:bodyPr>
            <a:normAutofit fontScale="92500" lnSpcReduction="20000"/>
          </a:bodyPr>
          <a:lstStyle/>
          <a:p>
            <a:pPr marL="0" indent="0">
              <a:lnSpc>
                <a:spcPct val="150000"/>
              </a:lnSpc>
              <a:buNone/>
            </a:pPr>
            <a:r>
              <a:rPr lang="en-AU" sz="3200" dirty="0" smtClean="0"/>
              <a:t>Looking back at my undergrad, I sort of didn’t really have much to do with this framework in the large scheme of things. It was more sort of focus on </a:t>
            </a:r>
            <a:r>
              <a:rPr lang="en-AU" sz="3200" b="1" dirty="0" smtClean="0"/>
              <a:t>whatever assign</a:t>
            </a:r>
            <a:r>
              <a:rPr lang="en-AU" sz="3200" dirty="0" smtClean="0"/>
              <a:t>ments you had at the time and </a:t>
            </a:r>
            <a:r>
              <a:rPr lang="en-AU" sz="3200" b="1" dirty="0" smtClean="0"/>
              <a:t>not really looking at the big picture. </a:t>
            </a:r>
          </a:p>
          <a:p>
            <a:pPr marL="0" indent="0">
              <a:lnSpc>
                <a:spcPct val="150000"/>
              </a:lnSpc>
              <a:buNone/>
            </a:pPr>
            <a:r>
              <a:rPr lang="en-AU" sz="3200" dirty="0" smtClean="0"/>
              <a:t>Animal Science Honours Student </a:t>
            </a:r>
            <a:endParaRPr lang="en-AU" sz="3200" dirty="0"/>
          </a:p>
          <a:p>
            <a:pPr marL="0" indent="0">
              <a:lnSpc>
                <a:spcPct val="150000"/>
              </a:lnSpc>
              <a:buNone/>
            </a:pPr>
            <a:r>
              <a:rPr lang="en-AU" sz="3200" dirty="0" smtClean="0"/>
              <a:t> </a:t>
            </a:r>
          </a:p>
          <a:p>
            <a:pPr marL="0" indent="0">
              <a:lnSpc>
                <a:spcPct val="150000"/>
              </a:lnSpc>
              <a:buNone/>
            </a:pPr>
            <a:r>
              <a:rPr lang="en-AU" sz="3200" dirty="0" smtClean="0"/>
              <a:t>(Willison, 2014)</a:t>
            </a:r>
          </a:p>
          <a:p>
            <a:pPr marL="0" indent="0">
              <a:buNone/>
            </a:pPr>
            <a:endParaRPr lang="en-AU" sz="900" dirty="0" smtClean="0"/>
          </a:p>
          <a:p>
            <a:endParaRPr lang="en-AU" dirty="0"/>
          </a:p>
        </p:txBody>
      </p:sp>
    </p:spTree>
    <p:extLst>
      <p:ext uri="{BB962C8B-B14F-4D97-AF65-F5344CB8AC3E}">
        <p14:creationId xmlns:p14="http://schemas.microsoft.com/office/powerpoint/2010/main" val="40990551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5341" y="0"/>
            <a:ext cx="7886700" cy="1149637"/>
          </a:xfrm>
        </p:spPr>
        <p:txBody>
          <a:bodyPr/>
          <a:lstStyle/>
          <a:p>
            <a:r>
              <a:rPr lang="en-AU" dirty="0" smtClean="0"/>
              <a:t>Lots of individual trees….</a:t>
            </a:r>
            <a:endParaRPr lang="en-AU" dirty="0"/>
          </a:p>
        </p:txBody>
      </p:sp>
      <p:sp>
        <p:nvSpPr>
          <p:cNvPr id="3" name="Content Placeholder 2"/>
          <p:cNvSpPr>
            <a:spLocks noGrp="1"/>
          </p:cNvSpPr>
          <p:nvPr>
            <p:ph idx="1"/>
          </p:nvPr>
        </p:nvSpPr>
        <p:spPr>
          <a:xfrm>
            <a:off x="628650" y="1496291"/>
            <a:ext cx="7886700" cy="4680672"/>
          </a:xfrm>
        </p:spPr>
        <p:txBody>
          <a:bodyPr>
            <a:normAutofit lnSpcReduction="10000"/>
          </a:bodyPr>
          <a:lstStyle/>
          <a:p>
            <a:pPr marL="0" indent="0">
              <a:lnSpc>
                <a:spcPct val="150000"/>
              </a:lnSpc>
              <a:buNone/>
            </a:pPr>
            <a:r>
              <a:rPr lang="en-AU" sz="3200" dirty="0"/>
              <a:t>‘… given the growth of ever more detailed marking schemes for assessments, does feedback become something which is </a:t>
            </a:r>
            <a:r>
              <a:rPr lang="en-AU" sz="3200" b="1" dirty="0"/>
              <a:t>too specific to a single episode </a:t>
            </a:r>
            <a:r>
              <a:rPr lang="en-AU" sz="3200" dirty="0"/>
              <a:t>of assessment rather than </a:t>
            </a:r>
            <a:r>
              <a:rPr lang="en-AU" sz="3200" b="1" dirty="0" err="1"/>
              <a:t>generalisable</a:t>
            </a:r>
            <a:r>
              <a:rPr lang="en-AU" sz="3200" dirty="0"/>
              <a:t> to the learning experience as a whole’ </a:t>
            </a:r>
          </a:p>
          <a:p>
            <a:pPr marL="0" indent="0">
              <a:buNone/>
            </a:pPr>
            <a:r>
              <a:rPr lang="en-AU" sz="2600" dirty="0"/>
              <a:t>(</a:t>
            </a:r>
            <a:r>
              <a:rPr lang="en-AU" sz="2600" dirty="0" err="1"/>
              <a:t>Adcroft</a:t>
            </a:r>
            <a:r>
              <a:rPr lang="en-AU" sz="2600" dirty="0"/>
              <a:t>, 2011 p. 417). </a:t>
            </a:r>
          </a:p>
          <a:p>
            <a:endParaRPr lang="en-AU" dirty="0"/>
          </a:p>
        </p:txBody>
      </p:sp>
    </p:spTree>
    <p:extLst>
      <p:ext uri="{BB962C8B-B14F-4D97-AF65-F5344CB8AC3E}">
        <p14:creationId xmlns:p14="http://schemas.microsoft.com/office/powerpoint/2010/main" val="28551242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814647"/>
          </a:xfrm>
        </p:spPr>
        <p:txBody>
          <a:bodyPr/>
          <a:lstStyle/>
          <a:p>
            <a:r>
              <a:rPr lang="en-AU" b="1" dirty="0"/>
              <a:t>C</a:t>
            </a:r>
            <a:r>
              <a:rPr lang="en-AU" b="1" dirty="0" smtClean="0"/>
              <a:t>onnecting Thinking </a:t>
            </a:r>
            <a:r>
              <a:rPr lang="en-AU" b="1" dirty="0"/>
              <a:t>S</a:t>
            </a:r>
            <a:r>
              <a:rPr lang="en-AU" b="1" dirty="0" smtClean="0"/>
              <a:t>kills</a:t>
            </a:r>
            <a:endParaRPr lang="en-AU" dirty="0"/>
          </a:p>
        </p:txBody>
      </p:sp>
      <p:sp>
        <p:nvSpPr>
          <p:cNvPr id="3" name="Content Placeholder 2"/>
          <p:cNvSpPr>
            <a:spLocks noGrp="1"/>
          </p:cNvSpPr>
          <p:nvPr>
            <p:ph sz="half" idx="1"/>
          </p:nvPr>
        </p:nvSpPr>
        <p:spPr>
          <a:xfrm>
            <a:off x="1221077" y="769554"/>
            <a:ext cx="7556090" cy="643610"/>
          </a:xfrm>
        </p:spPr>
        <p:txBody>
          <a:bodyPr/>
          <a:lstStyle/>
          <a:p>
            <a:pPr algn="ctr">
              <a:buNone/>
            </a:pPr>
            <a:r>
              <a:rPr lang="en-AU" sz="3200" b="1" dirty="0" smtClean="0"/>
              <a:t>Subject by Subject across the degree</a:t>
            </a:r>
          </a:p>
        </p:txBody>
      </p:sp>
      <p:pic>
        <p:nvPicPr>
          <p:cNvPr id="5" name="Picture 2" descr="F:\rsd\photos\Diagram1.JPG"/>
          <p:cNvPicPr>
            <a:picLocks noChangeAspect="1" noChangeArrowheads="1"/>
          </p:cNvPicPr>
          <p:nvPr/>
        </p:nvPicPr>
        <p:blipFill>
          <a:blip r:embed="rId2" cstate="print"/>
          <a:srcRect/>
          <a:stretch>
            <a:fillRect/>
          </a:stretch>
        </p:blipFill>
        <p:spPr bwMode="auto">
          <a:xfrm>
            <a:off x="933987" y="5840361"/>
            <a:ext cx="1003542" cy="752169"/>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1664693" y="5324167"/>
            <a:ext cx="1124285" cy="913635"/>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2374491" y="4774180"/>
            <a:ext cx="1113312" cy="992438"/>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3097162" y="4256263"/>
            <a:ext cx="1179871" cy="987240"/>
          </a:xfrm>
          <a:prstGeom prst="rect">
            <a:avLst/>
          </a:prstGeom>
          <a:noFill/>
          <a:ln w="9525">
            <a:noFill/>
            <a:miter lim="800000"/>
            <a:headEnd/>
            <a:tailEnd/>
          </a:ln>
        </p:spPr>
      </p:pic>
      <p:pic>
        <p:nvPicPr>
          <p:cNvPr id="14" name="Picture 2"/>
          <p:cNvPicPr>
            <a:picLocks noChangeAspect="1" noChangeArrowheads="1"/>
          </p:cNvPicPr>
          <p:nvPr/>
        </p:nvPicPr>
        <p:blipFill>
          <a:blip r:embed="rId6" cstate="print"/>
          <a:srcRect/>
          <a:stretch>
            <a:fillRect/>
          </a:stretch>
        </p:blipFill>
        <p:spPr bwMode="auto">
          <a:xfrm>
            <a:off x="3849329" y="3560711"/>
            <a:ext cx="1224115" cy="1010224"/>
          </a:xfrm>
          <a:prstGeom prst="rect">
            <a:avLst/>
          </a:prstGeom>
          <a:noFill/>
          <a:ln w="9525">
            <a:noFill/>
            <a:miter lim="800000"/>
            <a:headEnd/>
            <a:tailEnd/>
          </a:ln>
        </p:spPr>
      </p:pic>
      <p:pic>
        <p:nvPicPr>
          <p:cNvPr id="6" name="Picture 2" descr="P1020797small.jpg"/>
          <p:cNvPicPr>
            <a:picLocks noChangeAspect="1" noChangeArrowheads="1"/>
          </p:cNvPicPr>
          <p:nvPr/>
        </p:nvPicPr>
        <p:blipFill>
          <a:blip r:embed="rId7" cstate="print"/>
          <a:srcRect/>
          <a:stretch>
            <a:fillRect/>
          </a:stretch>
        </p:blipFill>
        <p:spPr bwMode="auto">
          <a:xfrm>
            <a:off x="4896464" y="3145700"/>
            <a:ext cx="800695" cy="600390"/>
          </a:xfrm>
          <a:prstGeom prst="rect">
            <a:avLst/>
          </a:prstGeom>
          <a:noFill/>
          <a:ln w="9525">
            <a:noFill/>
            <a:miter lim="800000"/>
            <a:headEnd/>
            <a:tailEnd/>
          </a:ln>
        </p:spPr>
      </p:pic>
      <p:pic>
        <p:nvPicPr>
          <p:cNvPr id="1029" name="Picture 5"/>
          <p:cNvPicPr>
            <a:picLocks noChangeAspect="1" noChangeArrowheads="1"/>
          </p:cNvPicPr>
          <p:nvPr/>
        </p:nvPicPr>
        <p:blipFill>
          <a:blip r:embed="rId8" cstate="print"/>
          <a:srcRect/>
          <a:stretch>
            <a:fillRect/>
          </a:stretch>
        </p:blipFill>
        <p:spPr bwMode="auto">
          <a:xfrm>
            <a:off x="4601496" y="3102571"/>
            <a:ext cx="1257100" cy="960082"/>
          </a:xfrm>
          <a:prstGeom prst="rect">
            <a:avLst/>
          </a:prstGeom>
          <a:noFill/>
          <a:ln w="9525">
            <a:noFill/>
            <a:miter lim="800000"/>
            <a:headEnd/>
            <a:tailEnd/>
          </a:ln>
        </p:spPr>
      </p:pic>
      <p:pic>
        <p:nvPicPr>
          <p:cNvPr id="15" name="Picture 2"/>
          <p:cNvPicPr>
            <a:picLocks noChangeAspect="1" noChangeArrowheads="1"/>
          </p:cNvPicPr>
          <p:nvPr/>
        </p:nvPicPr>
        <p:blipFill>
          <a:blip r:embed="rId9" cstate="print"/>
          <a:srcRect/>
          <a:stretch>
            <a:fillRect/>
          </a:stretch>
        </p:blipFill>
        <p:spPr bwMode="auto">
          <a:xfrm>
            <a:off x="5584570" y="1560141"/>
            <a:ext cx="1730630" cy="2097153"/>
          </a:xfrm>
          <a:prstGeom prst="rect">
            <a:avLst/>
          </a:prstGeom>
          <a:noFill/>
          <a:ln w="9525">
            <a:noFill/>
            <a:miter lim="800000"/>
            <a:headEnd/>
            <a:tailEnd/>
          </a:ln>
        </p:spPr>
      </p:pic>
      <p:cxnSp>
        <p:nvCxnSpPr>
          <p:cNvPr id="17" name="Straight Arrow Connector 16"/>
          <p:cNvCxnSpPr/>
          <p:nvPr/>
        </p:nvCxnSpPr>
        <p:spPr>
          <a:xfrm flipV="1">
            <a:off x="2310938" y="3341716"/>
            <a:ext cx="5170517" cy="353290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1199803" y="1598813"/>
            <a:ext cx="5170517" cy="353290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978429" y="2011680"/>
            <a:ext cx="1579418" cy="954107"/>
          </a:xfrm>
          <a:prstGeom prst="rect">
            <a:avLst/>
          </a:prstGeom>
          <a:noFill/>
          <a:ln>
            <a:solidFill>
              <a:schemeClr val="tx1"/>
            </a:solidFill>
          </a:ln>
        </p:spPr>
        <p:txBody>
          <a:bodyPr wrap="square" rtlCol="0">
            <a:spAutoFit/>
          </a:bodyPr>
          <a:lstStyle/>
          <a:p>
            <a:r>
              <a:rPr lang="en-AU" sz="2800" dirty="0" smtClean="0">
                <a:latin typeface="+mj-lt"/>
              </a:rPr>
              <a:t>Variety, nuances</a:t>
            </a:r>
            <a:endParaRPr lang="en-AU" sz="2800" dirty="0">
              <a:latin typeface="+mj-lt"/>
            </a:endParaRPr>
          </a:p>
        </p:txBody>
      </p:sp>
      <p:cxnSp>
        <p:nvCxnSpPr>
          <p:cNvPr id="22" name="Straight Arrow Connector 21"/>
          <p:cNvCxnSpPr/>
          <p:nvPr/>
        </p:nvCxnSpPr>
        <p:spPr>
          <a:xfrm>
            <a:off x="3707476" y="2510444"/>
            <a:ext cx="1064029" cy="5818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2128058" y="3009207"/>
            <a:ext cx="315884" cy="15627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19341717">
            <a:off x="5002754" y="4893659"/>
            <a:ext cx="4104614" cy="523220"/>
          </a:xfrm>
          <a:prstGeom prst="rect">
            <a:avLst/>
          </a:prstGeom>
          <a:noFill/>
          <a:ln>
            <a:solidFill>
              <a:schemeClr val="tx1"/>
            </a:solidFill>
          </a:ln>
        </p:spPr>
        <p:txBody>
          <a:bodyPr wrap="square" rtlCol="0">
            <a:spAutoFit/>
          </a:bodyPr>
          <a:lstStyle/>
          <a:p>
            <a:r>
              <a:rPr lang="en-AU" sz="2800" dirty="0" smtClean="0">
                <a:latin typeface="+mj-lt"/>
              </a:rPr>
              <a:t>Coherent, flexible spine</a:t>
            </a:r>
            <a:endParaRPr lang="en-AU" sz="2800" dirty="0">
              <a:latin typeface="+mj-lt"/>
            </a:endParaRPr>
          </a:p>
        </p:txBody>
      </p:sp>
    </p:spTree>
    <p:extLst>
      <p:ext uri="{BB962C8B-B14F-4D97-AF65-F5344CB8AC3E}">
        <p14:creationId xmlns:p14="http://schemas.microsoft.com/office/powerpoint/2010/main" val="263218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1310863" y="207531"/>
            <a:ext cx="7772400" cy="695632"/>
          </a:xfrm>
        </p:spPr>
        <p:txBody>
          <a:bodyPr>
            <a:normAutofit fontScale="90000"/>
          </a:bodyPr>
          <a:lstStyle/>
          <a:p>
            <a:pPr eaLnBrk="1" hangingPunct="1"/>
            <a:r>
              <a:rPr lang="en-AU" dirty="0"/>
              <a:t>Facets of </a:t>
            </a:r>
            <a:r>
              <a:rPr lang="en-AU" dirty="0" smtClean="0"/>
              <a:t>sophisticated thinking</a:t>
            </a:r>
            <a:r>
              <a:rPr lang="en-AU" dirty="0"/>
              <a:t/>
            </a:r>
            <a:br>
              <a:rPr lang="en-AU" dirty="0"/>
            </a:br>
            <a:endParaRPr lang="en-AU" dirty="0"/>
          </a:p>
        </p:txBody>
      </p:sp>
      <p:sp>
        <p:nvSpPr>
          <p:cNvPr id="6148" name="Rectangle 3"/>
          <p:cNvSpPr>
            <a:spLocks noGrp="1" noChangeArrowheads="1"/>
          </p:cNvSpPr>
          <p:nvPr>
            <p:ph idx="1"/>
          </p:nvPr>
        </p:nvSpPr>
        <p:spPr>
          <a:xfrm>
            <a:off x="1081713" y="748657"/>
            <a:ext cx="8001553" cy="1238864"/>
          </a:xfrm>
        </p:spPr>
        <p:txBody>
          <a:bodyPr>
            <a:normAutofit fontScale="85000" lnSpcReduction="20000"/>
          </a:bodyPr>
          <a:lstStyle/>
          <a:p>
            <a:pPr marL="0" indent="0">
              <a:buNone/>
            </a:pPr>
            <a:r>
              <a:rPr lang="en-AU" dirty="0"/>
              <a:t>Progressive revisiting the same skill set:</a:t>
            </a:r>
          </a:p>
          <a:p>
            <a:pPr marL="0" lvl="1" indent="52387"/>
            <a:r>
              <a:rPr lang="en-AU" dirty="0"/>
              <a:t> in varying contexts</a:t>
            </a:r>
          </a:p>
          <a:p>
            <a:pPr marL="0" lvl="1" indent="52387" defTabSz="261932"/>
            <a:r>
              <a:rPr lang="en-AU" dirty="0"/>
              <a:t> with increasing degrees of rigour, conceptual demand</a:t>
            </a:r>
          </a:p>
          <a:p>
            <a:pPr marL="0" lvl="1" indent="52387" defTabSz="261932"/>
            <a:r>
              <a:rPr lang="en-AU" dirty="0"/>
              <a:t> can become a </a:t>
            </a:r>
            <a:r>
              <a:rPr lang="en-AU" b="1" dirty="0"/>
              <a:t>thinking routine </a:t>
            </a:r>
            <a:r>
              <a:rPr lang="en-AU" sz="1600" dirty="0"/>
              <a:t>(</a:t>
            </a:r>
            <a:r>
              <a:rPr lang="en-AU" sz="1600" dirty="0" err="1"/>
              <a:t>Ritchhard</a:t>
            </a:r>
            <a:r>
              <a:rPr lang="en-AU" sz="1600" dirty="0"/>
              <a:t> and Perkins, 2008)</a:t>
            </a:r>
          </a:p>
          <a:p>
            <a:pPr eaLnBrk="1" hangingPunct="1"/>
            <a:endParaRPr lang="en-AU" dirty="0"/>
          </a:p>
          <a:p>
            <a:pPr eaLnBrk="1" hangingPunct="1"/>
            <a:endParaRPr lang="en-AU" dirty="0"/>
          </a:p>
        </p:txBody>
      </p:sp>
      <p:sp>
        <p:nvSpPr>
          <p:cNvPr id="6146" name="Slide Number Placeholder 3"/>
          <p:cNvSpPr>
            <a:spLocks noGrp="1"/>
          </p:cNvSpPr>
          <p:nvPr>
            <p:ph type="sldNum" sz="quarter" idx="12"/>
          </p:nvPr>
        </p:nvSpPr>
        <p:spPr>
          <a:xfrm>
            <a:off x="1691136" y="6400800"/>
            <a:ext cx="4495800" cy="304800"/>
          </a:xfrm>
          <a:noFill/>
        </p:spPr>
        <p:txBody>
          <a:bodyPr/>
          <a:lstStyle/>
          <a:p>
            <a:fld id="{B88CD585-9DD2-4A31-BA96-A2E81772F0A2}" type="slidenum">
              <a:rPr lang="en-AU" smtClean="0"/>
              <a:pPr/>
              <a:t>25</a:t>
            </a:fld>
            <a:endParaRPr lang="en-AU"/>
          </a:p>
        </p:txBody>
      </p:sp>
      <p:grpSp>
        <p:nvGrpSpPr>
          <p:cNvPr id="2" name="Group 8"/>
          <p:cNvGrpSpPr>
            <a:grpSpLocks/>
          </p:cNvGrpSpPr>
          <p:nvPr/>
        </p:nvGrpSpPr>
        <p:grpSpPr bwMode="auto">
          <a:xfrm>
            <a:off x="4434336" y="5334000"/>
            <a:ext cx="1295400" cy="838200"/>
            <a:chOff x="720" y="2400"/>
            <a:chExt cx="816" cy="528"/>
          </a:xfrm>
        </p:grpSpPr>
        <p:sp>
          <p:nvSpPr>
            <p:cNvPr id="6159" name="AutoShape 9"/>
            <p:cNvSpPr>
              <a:spLocks noChangeArrowheads="1"/>
            </p:cNvSpPr>
            <p:nvPr/>
          </p:nvSpPr>
          <p:spPr bwMode="auto">
            <a:xfrm rot="10413916">
              <a:off x="1104" y="2400"/>
              <a:ext cx="432" cy="288"/>
            </a:xfrm>
            <a:prstGeom prst="curvedRightArrow">
              <a:avLst>
                <a:gd name="adj1" fmla="val 20000"/>
                <a:gd name="adj2" fmla="val 40000"/>
                <a:gd name="adj3" fmla="val 50000"/>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6160" name="AutoShape 10"/>
            <p:cNvSpPr>
              <a:spLocks noChangeArrowheads="1"/>
            </p:cNvSpPr>
            <p:nvPr/>
          </p:nvSpPr>
          <p:spPr bwMode="auto">
            <a:xfrm rot="-10797387" flipH="1" flipV="1">
              <a:off x="720" y="2640"/>
              <a:ext cx="432" cy="288"/>
            </a:xfrm>
            <a:prstGeom prst="curvedRightArrow">
              <a:avLst>
                <a:gd name="adj1" fmla="val 28231"/>
                <a:gd name="adj2" fmla="val 48231"/>
                <a:gd name="adj3" fmla="val 0"/>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grpSp>
      <p:grpSp>
        <p:nvGrpSpPr>
          <p:cNvPr id="3" name="Group 11"/>
          <p:cNvGrpSpPr>
            <a:grpSpLocks/>
          </p:cNvGrpSpPr>
          <p:nvPr/>
        </p:nvGrpSpPr>
        <p:grpSpPr bwMode="auto">
          <a:xfrm>
            <a:off x="4343393" y="4724415"/>
            <a:ext cx="1295400" cy="838200"/>
            <a:chOff x="672" y="2016"/>
            <a:chExt cx="816" cy="528"/>
          </a:xfrm>
        </p:grpSpPr>
        <p:sp>
          <p:nvSpPr>
            <p:cNvPr id="6157" name="AutoShape 12"/>
            <p:cNvSpPr>
              <a:spLocks noChangeArrowheads="1"/>
            </p:cNvSpPr>
            <p:nvPr/>
          </p:nvSpPr>
          <p:spPr bwMode="auto">
            <a:xfrm rot="10413916">
              <a:off x="1056" y="2016"/>
              <a:ext cx="432" cy="288"/>
            </a:xfrm>
            <a:prstGeom prst="curvedRightArrow">
              <a:avLst>
                <a:gd name="adj1" fmla="val 20000"/>
                <a:gd name="adj2" fmla="val 40000"/>
                <a:gd name="adj3" fmla="val 50000"/>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6158" name="AutoShape 13"/>
            <p:cNvSpPr>
              <a:spLocks noChangeArrowheads="1"/>
            </p:cNvSpPr>
            <p:nvPr/>
          </p:nvSpPr>
          <p:spPr bwMode="auto">
            <a:xfrm rot="-10797387" flipH="1" flipV="1">
              <a:off x="672" y="2256"/>
              <a:ext cx="432" cy="288"/>
            </a:xfrm>
            <a:prstGeom prst="curvedRightArrow">
              <a:avLst>
                <a:gd name="adj1" fmla="val 28231"/>
                <a:gd name="adj2" fmla="val 48231"/>
                <a:gd name="adj3" fmla="val 0"/>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grpSp>
      <p:grpSp>
        <p:nvGrpSpPr>
          <p:cNvPr id="4" name="Group 14"/>
          <p:cNvGrpSpPr>
            <a:grpSpLocks/>
          </p:cNvGrpSpPr>
          <p:nvPr/>
        </p:nvGrpSpPr>
        <p:grpSpPr bwMode="auto">
          <a:xfrm>
            <a:off x="4281936" y="4114800"/>
            <a:ext cx="1295400" cy="838200"/>
            <a:chOff x="624" y="1632"/>
            <a:chExt cx="816" cy="528"/>
          </a:xfrm>
        </p:grpSpPr>
        <p:sp>
          <p:nvSpPr>
            <p:cNvPr id="6155" name="AutoShape 15"/>
            <p:cNvSpPr>
              <a:spLocks noChangeArrowheads="1"/>
            </p:cNvSpPr>
            <p:nvPr/>
          </p:nvSpPr>
          <p:spPr bwMode="auto">
            <a:xfrm rot="10413916">
              <a:off x="1008" y="1632"/>
              <a:ext cx="432" cy="288"/>
            </a:xfrm>
            <a:prstGeom prst="curvedRightArrow">
              <a:avLst>
                <a:gd name="adj1" fmla="val 20000"/>
                <a:gd name="adj2" fmla="val 40000"/>
                <a:gd name="adj3" fmla="val 50000"/>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6156" name="AutoShape 16"/>
            <p:cNvSpPr>
              <a:spLocks noChangeArrowheads="1"/>
            </p:cNvSpPr>
            <p:nvPr/>
          </p:nvSpPr>
          <p:spPr bwMode="auto">
            <a:xfrm rot="-10797387" flipH="1" flipV="1">
              <a:off x="624" y="1872"/>
              <a:ext cx="432" cy="288"/>
            </a:xfrm>
            <a:prstGeom prst="curvedRightArrow">
              <a:avLst>
                <a:gd name="adj1" fmla="val 28231"/>
                <a:gd name="adj2" fmla="val 48231"/>
                <a:gd name="adj3" fmla="val 0"/>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grpSp>
      <p:grpSp>
        <p:nvGrpSpPr>
          <p:cNvPr id="5" name="Group 17"/>
          <p:cNvGrpSpPr>
            <a:grpSpLocks/>
          </p:cNvGrpSpPr>
          <p:nvPr/>
        </p:nvGrpSpPr>
        <p:grpSpPr bwMode="auto">
          <a:xfrm>
            <a:off x="2834136" y="2438400"/>
            <a:ext cx="3810000" cy="2057400"/>
            <a:chOff x="624" y="1632"/>
            <a:chExt cx="816" cy="528"/>
          </a:xfrm>
        </p:grpSpPr>
        <p:sp>
          <p:nvSpPr>
            <p:cNvPr id="6153" name="AutoShape 18"/>
            <p:cNvSpPr>
              <a:spLocks noChangeArrowheads="1"/>
            </p:cNvSpPr>
            <p:nvPr/>
          </p:nvSpPr>
          <p:spPr bwMode="auto">
            <a:xfrm rot="10413916">
              <a:off x="1008" y="1632"/>
              <a:ext cx="432" cy="288"/>
            </a:xfrm>
            <a:prstGeom prst="curvedRightArrow">
              <a:avLst>
                <a:gd name="adj1" fmla="val 20000"/>
                <a:gd name="adj2" fmla="val 40000"/>
                <a:gd name="adj3" fmla="val 50000"/>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6154" name="AutoShape 19"/>
            <p:cNvSpPr>
              <a:spLocks noChangeArrowheads="1"/>
            </p:cNvSpPr>
            <p:nvPr/>
          </p:nvSpPr>
          <p:spPr bwMode="auto">
            <a:xfrm rot="-10797387" flipH="1" flipV="1">
              <a:off x="624" y="1872"/>
              <a:ext cx="432" cy="288"/>
            </a:xfrm>
            <a:prstGeom prst="curvedRightArrow">
              <a:avLst>
                <a:gd name="adj1" fmla="val 28231"/>
                <a:gd name="adj2" fmla="val 48231"/>
                <a:gd name="adj3" fmla="val 0"/>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grpSp>
      <p:sp>
        <p:nvSpPr>
          <p:cNvPr id="21" name="TextBox 20"/>
          <p:cNvSpPr txBox="1"/>
          <p:nvPr/>
        </p:nvSpPr>
        <p:spPr>
          <a:xfrm rot="21328052">
            <a:off x="1187123" y="2823381"/>
            <a:ext cx="7875623" cy="830997"/>
          </a:xfrm>
          <a:prstGeom prst="rect">
            <a:avLst/>
          </a:prstGeom>
          <a:noFill/>
        </p:spPr>
        <p:txBody>
          <a:bodyPr wrap="square" rtlCol="0">
            <a:prstTxWarp prst="textCirclePour">
              <a:avLst/>
            </a:prstTxWarp>
            <a:spAutoFit/>
          </a:bodyPr>
          <a:lstStyle/>
          <a:p>
            <a:r>
              <a:rPr lang="en-AU" dirty="0"/>
              <a:t>Embark clarify Find generate Evaluate  reflect Organise manage Analyse synthesise Communicate apply</a:t>
            </a:r>
          </a:p>
        </p:txBody>
      </p:sp>
      <p:sp>
        <p:nvSpPr>
          <p:cNvPr id="22" name="TextBox 21"/>
          <p:cNvSpPr txBox="1"/>
          <p:nvPr/>
        </p:nvSpPr>
        <p:spPr>
          <a:xfrm rot="21351862">
            <a:off x="1557950" y="4022855"/>
            <a:ext cx="6951617" cy="1200329"/>
          </a:xfrm>
          <a:prstGeom prst="rect">
            <a:avLst/>
          </a:prstGeom>
          <a:noFill/>
        </p:spPr>
        <p:txBody>
          <a:bodyPr wrap="square" rtlCol="0">
            <a:prstTxWarp prst="textCirclePour">
              <a:avLst/>
            </a:prstTxWarp>
            <a:spAutoFit/>
          </a:bodyPr>
          <a:lstStyle/>
          <a:p>
            <a:r>
              <a:rPr lang="en-AU" dirty="0">
                <a:latin typeface="+mj-lt"/>
              </a:rPr>
              <a:t>Embark clarify Find generate Evaluate  reflect Organise manage Analyse synthesise Communicate apply</a:t>
            </a:r>
          </a:p>
        </p:txBody>
      </p:sp>
      <p:sp>
        <p:nvSpPr>
          <p:cNvPr id="31" name="TextBox 30"/>
          <p:cNvSpPr txBox="1"/>
          <p:nvPr/>
        </p:nvSpPr>
        <p:spPr>
          <a:xfrm rot="21351862">
            <a:off x="2666847" y="5663822"/>
            <a:ext cx="4954255" cy="942247"/>
          </a:xfrm>
          <a:prstGeom prst="rect">
            <a:avLst/>
          </a:prstGeom>
          <a:noFill/>
        </p:spPr>
        <p:txBody>
          <a:bodyPr wrap="square" rtlCol="0">
            <a:prstTxWarp prst="textCirclePour">
              <a:avLst/>
            </a:prstTxWarp>
            <a:spAutoFit/>
          </a:bodyPr>
          <a:lstStyle/>
          <a:p>
            <a:r>
              <a:rPr lang="en-AU" dirty="0">
                <a:latin typeface="+mj-lt"/>
              </a:rPr>
              <a:t>Embark clarify Find generate Evaluate  reflect Organise manage Analyse synthesise Communicate apply</a:t>
            </a:r>
          </a:p>
        </p:txBody>
      </p:sp>
      <p:sp>
        <p:nvSpPr>
          <p:cNvPr id="32" name="TextBox 31"/>
          <p:cNvSpPr txBox="1"/>
          <p:nvPr/>
        </p:nvSpPr>
        <p:spPr>
          <a:xfrm>
            <a:off x="1061887" y="3672350"/>
            <a:ext cx="7683911" cy="2654711"/>
          </a:xfrm>
          <a:prstGeom prst="rect">
            <a:avLst/>
          </a:prstGeom>
          <a:noFill/>
          <a:ln>
            <a:solidFill>
              <a:schemeClr val="tx1"/>
            </a:solidFill>
          </a:ln>
        </p:spPr>
        <p:txBody>
          <a:bodyPr wrap="square" rtlCol="0">
            <a:prstTxWarp prst="textRingInside">
              <a:avLst/>
            </a:prstTxWarp>
            <a:spAutoFit/>
          </a:bodyPr>
          <a:lstStyle/>
          <a:p>
            <a:r>
              <a:rPr lang="en-AU" sz="2100" dirty="0"/>
              <a:t>Embark Generate Evaluate Organise Synthesize Communicate</a:t>
            </a:r>
          </a:p>
        </p:txBody>
      </p:sp>
    </p:spTree>
    <p:extLst>
      <p:ext uri="{BB962C8B-B14F-4D97-AF65-F5344CB8AC3E}">
        <p14:creationId xmlns:p14="http://schemas.microsoft.com/office/powerpoint/2010/main" val="69758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3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31" grpId="0"/>
      <p:bldP spid="32" grpId="0" animBg="1"/>
      <p:bldP spid="32"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4" name="Picture 3"/>
          <p:cNvPicPr>
            <a:picLocks noChangeAspect="1"/>
          </p:cNvPicPr>
          <p:nvPr/>
        </p:nvPicPr>
        <p:blipFill>
          <a:blip r:embed="rId2"/>
          <a:stretch>
            <a:fillRect/>
          </a:stretch>
        </p:blipFill>
        <p:spPr>
          <a:xfrm>
            <a:off x="0" y="0"/>
            <a:ext cx="9163036" cy="6714836"/>
          </a:xfrm>
          <a:prstGeom prst="rect">
            <a:avLst/>
          </a:prstGeom>
        </p:spPr>
      </p:pic>
      <p:cxnSp>
        <p:nvCxnSpPr>
          <p:cNvPr id="5" name="Straight Connector 4"/>
          <p:cNvCxnSpPr/>
          <p:nvPr/>
        </p:nvCxnSpPr>
        <p:spPr>
          <a:xfrm>
            <a:off x="5003320" y="3467819"/>
            <a:ext cx="2432649" cy="8627"/>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372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4427538" y="2860675"/>
            <a:ext cx="3125787" cy="2595563"/>
          </a:xfrm>
          <a:custGeom>
            <a:avLst/>
            <a:gdLst>
              <a:gd name="connsiteX0" fmla="*/ 575187 w 3274142"/>
              <a:gd name="connsiteY0" fmla="*/ 0 h 2595716"/>
              <a:gd name="connsiteX1" fmla="*/ 2536723 w 3274142"/>
              <a:gd name="connsiteY1" fmla="*/ 0 h 2595716"/>
              <a:gd name="connsiteX2" fmla="*/ 3274142 w 3274142"/>
              <a:gd name="connsiteY2" fmla="*/ 1460091 h 2595716"/>
              <a:gd name="connsiteX3" fmla="*/ 1607574 w 3274142"/>
              <a:gd name="connsiteY3" fmla="*/ 2595716 h 2595716"/>
              <a:gd name="connsiteX4" fmla="*/ 0 w 3274142"/>
              <a:gd name="connsiteY4" fmla="*/ 1563329 h 2595716"/>
              <a:gd name="connsiteX5" fmla="*/ 575187 w 3274142"/>
              <a:gd name="connsiteY5" fmla="*/ 0 h 2595716"/>
              <a:gd name="connsiteX0" fmla="*/ 575187 w 3170903"/>
              <a:gd name="connsiteY0" fmla="*/ 0 h 2595716"/>
              <a:gd name="connsiteX1" fmla="*/ 2536723 w 3170903"/>
              <a:gd name="connsiteY1" fmla="*/ 0 h 2595716"/>
              <a:gd name="connsiteX2" fmla="*/ 3170903 w 3170903"/>
              <a:gd name="connsiteY2" fmla="*/ 1504336 h 2595716"/>
              <a:gd name="connsiteX3" fmla="*/ 1607574 w 3170903"/>
              <a:gd name="connsiteY3" fmla="*/ 2595716 h 2595716"/>
              <a:gd name="connsiteX4" fmla="*/ 0 w 3170903"/>
              <a:gd name="connsiteY4" fmla="*/ 1563329 h 2595716"/>
              <a:gd name="connsiteX5" fmla="*/ 575187 w 3170903"/>
              <a:gd name="connsiteY5" fmla="*/ 0 h 2595716"/>
              <a:gd name="connsiteX0" fmla="*/ 575187 w 3126658"/>
              <a:gd name="connsiteY0" fmla="*/ 0 h 2595716"/>
              <a:gd name="connsiteX1" fmla="*/ 2536723 w 3126658"/>
              <a:gd name="connsiteY1" fmla="*/ 0 h 2595716"/>
              <a:gd name="connsiteX2" fmla="*/ 3126658 w 3126658"/>
              <a:gd name="connsiteY2" fmla="*/ 1548581 h 2595716"/>
              <a:gd name="connsiteX3" fmla="*/ 1607574 w 3126658"/>
              <a:gd name="connsiteY3" fmla="*/ 2595716 h 2595716"/>
              <a:gd name="connsiteX4" fmla="*/ 0 w 3126658"/>
              <a:gd name="connsiteY4" fmla="*/ 1563329 h 2595716"/>
              <a:gd name="connsiteX5" fmla="*/ 575187 w 3126658"/>
              <a:gd name="connsiteY5" fmla="*/ 0 h 2595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6658" h="2595716">
                <a:moveTo>
                  <a:pt x="575187" y="0"/>
                </a:moveTo>
                <a:lnTo>
                  <a:pt x="2536723" y="0"/>
                </a:lnTo>
                <a:lnTo>
                  <a:pt x="3126658" y="1548581"/>
                </a:lnTo>
                <a:lnTo>
                  <a:pt x="1607574" y="2595716"/>
                </a:lnTo>
                <a:lnTo>
                  <a:pt x="0" y="1563329"/>
                </a:lnTo>
                <a:lnTo>
                  <a:pt x="575187" y="0"/>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5" name="Freeform 4"/>
          <p:cNvSpPr/>
          <p:nvPr/>
        </p:nvSpPr>
        <p:spPr>
          <a:xfrm>
            <a:off x="4294188" y="2093913"/>
            <a:ext cx="3259137" cy="766762"/>
          </a:xfrm>
          <a:custGeom>
            <a:avLst/>
            <a:gdLst>
              <a:gd name="connsiteX0" fmla="*/ 693174 w 3259393"/>
              <a:gd name="connsiteY0" fmla="*/ 766916 h 766916"/>
              <a:gd name="connsiteX1" fmla="*/ 0 w 3259393"/>
              <a:gd name="connsiteY1" fmla="*/ 0 h 766916"/>
              <a:gd name="connsiteX2" fmla="*/ 3259393 w 3259393"/>
              <a:gd name="connsiteY2" fmla="*/ 14749 h 766916"/>
              <a:gd name="connsiteX3" fmla="*/ 2684206 w 3259393"/>
              <a:gd name="connsiteY3" fmla="*/ 766916 h 766916"/>
              <a:gd name="connsiteX4" fmla="*/ 693174 w 3259393"/>
              <a:gd name="connsiteY4" fmla="*/ 766916 h 766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9393" h="766916">
                <a:moveTo>
                  <a:pt x="693174" y="766916"/>
                </a:moveTo>
                <a:lnTo>
                  <a:pt x="0" y="0"/>
                </a:lnTo>
                <a:lnTo>
                  <a:pt x="3259393" y="14749"/>
                </a:lnTo>
                <a:lnTo>
                  <a:pt x="2684206" y="766916"/>
                </a:lnTo>
                <a:lnTo>
                  <a:pt x="693174" y="766916"/>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6" name="Freeform 5"/>
          <p:cNvSpPr/>
          <p:nvPr/>
        </p:nvSpPr>
        <p:spPr>
          <a:xfrm rot="4154544">
            <a:off x="6419850" y="2954338"/>
            <a:ext cx="2460625" cy="892175"/>
          </a:xfrm>
          <a:custGeom>
            <a:avLst/>
            <a:gdLst>
              <a:gd name="connsiteX0" fmla="*/ 693174 w 3259393"/>
              <a:gd name="connsiteY0" fmla="*/ 766916 h 766916"/>
              <a:gd name="connsiteX1" fmla="*/ 0 w 3259393"/>
              <a:gd name="connsiteY1" fmla="*/ 0 h 766916"/>
              <a:gd name="connsiteX2" fmla="*/ 3259393 w 3259393"/>
              <a:gd name="connsiteY2" fmla="*/ 14749 h 766916"/>
              <a:gd name="connsiteX3" fmla="*/ 2684206 w 3259393"/>
              <a:gd name="connsiteY3" fmla="*/ 766916 h 766916"/>
              <a:gd name="connsiteX4" fmla="*/ 693174 w 3259393"/>
              <a:gd name="connsiteY4" fmla="*/ 766916 h 766916"/>
              <a:gd name="connsiteX0" fmla="*/ 758792 w 3259393"/>
              <a:gd name="connsiteY0" fmla="*/ 760241 h 766916"/>
              <a:gd name="connsiteX1" fmla="*/ 0 w 3259393"/>
              <a:gd name="connsiteY1" fmla="*/ 0 h 766916"/>
              <a:gd name="connsiteX2" fmla="*/ 3259393 w 3259393"/>
              <a:gd name="connsiteY2" fmla="*/ 14749 h 766916"/>
              <a:gd name="connsiteX3" fmla="*/ 2684206 w 3259393"/>
              <a:gd name="connsiteY3" fmla="*/ 766916 h 766916"/>
              <a:gd name="connsiteX4" fmla="*/ 758792 w 3259393"/>
              <a:gd name="connsiteY4" fmla="*/ 760241 h 766916"/>
              <a:gd name="connsiteX0" fmla="*/ 491091 w 2991692"/>
              <a:gd name="connsiteY0" fmla="*/ 800727 h 807402"/>
              <a:gd name="connsiteX1" fmla="*/ 0 w 2991692"/>
              <a:gd name="connsiteY1" fmla="*/ 0 h 807402"/>
              <a:gd name="connsiteX2" fmla="*/ 2991692 w 2991692"/>
              <a:gd name="connsiteY2" fmla="*/ 55235 h 807402"/>
              <a:gd name="connsiteX3" fmla="*/ 2416505 w 2991692"/>
              <a:gd name="connsiteY3" fmla="*/ 807402 h 807402"/>
              <a:gd name="connsiteX4" fmla="*/ 491091 w 2991692"/>
              <a:gd name="connsiteY4" fmla="*/ 800727 h 807402"/>
              <a:gd name="connsiteX0" fmla="*/ 491091 w 2991692"/>
              <a:gd name="connsiteY0" fmla="*/ 800727 h 840772"/>
              <a:gd name="connsiteX1" fmla="*/ 0 w 2991692"/>
              <a:gd name="connsiteY1" fmla="*/ 0 h 840772"/>
              <a:gd name="connsiteX2" fmla="*/ 2991692 w 2991692"/>
              <a:gd name="connsiteY2" fmla="*/ 55235 h 840772"/>
              <a:gd name="connsiteX3" fmla="*/ 2088414 w 2991692"/>
              <a:gd name="connsiteY3" fmla="*/ 840772 h 840772"/>
              <a:gd name="connsiteX4" fmla="*/ 491091 w 2991692"/>
              <a:gd name="connsiteY4" fmla="*/ 800727 h 840772"/>
              <a:gd name="connsiteX0" fmla="*/ 491091 w 2991692"/>
              <a:gd name="connsiteY0" fmla="*/ 800727 h 813189"/>
              <a:gd name="connsiteX1" fmla="*/ 0 w 2991692"/>
              <a:gd name="connsiteY1" fmla="*/ 0 h 813189"/>
              <a:gd name="connsiteX2" fmla="*/ 2991692 w 2991692"/>
              <a:gd name="connsiteY2" fmla="*/ 55235 h 813189"/>
              <a:gd name="connsiteX3" fmla="*/ 2098869 w 2991692"/>
              <a:gd name="connsiteY3" fmla="*/ 813189 h 813189"/>
              <a:gd name="connsiteX4" fmla="*/ 491091 w 2991692"/>
              <a:gd name="connsiteY4" fmla="*/ 800727 h 813189"/>
              <a:gd name="connsiteX0" fmla="*/ 491091 w 2318381"/>
              <a:gd name="connsiteY0" fmla="*/ 800727 h 813189"/>
              <a:gd name="connsiteX1" fmla="*/ 0 w 2318381"/>
              <a:gd name="connsiteY1" fmla="*/ 0 h 813189"/>
              <a:gd name="connsiteX2" fmla="*/ 2318381 w 2318381"/>
              <a:gd name="connsiteY2" fmla="*/ 83937 h 813189"/>
              <a:gd name="connsiteX3" fmla="*/ 2098869 w 2318381"/>
              <a:gd name="connsiteY3" fmla="*/ 813189 h 813189"/>
              <a:gd name="connsiteX4" fmla="*/ 491091 w 2318381"/>
              <a:gd name="connsiteY4" fmla="*/ 800727 h 813189"/>
              <a:gd name="connsiteX0" fmla="*/ 491091 w 2375436"/>
              <a:gd name="connsiteY0" fmla="*/ 800727 h 813189"/>
              <a:gd name="connsiteX1" fmla="*/ 0 w 2375436"/>
              <a:gd name="connsiteY1" fmla="*/ 0 h 813189"/>
              <a:gd name="connsiteX2" fmla="*/ 2375436 w 2375436"/>
              <a:gd name="connsiteY2" fmla="*/ 58245 h 813189"/>
              <a:gd name="connsiteX3" fmla="*/ 2098869 w 2375436"/>
              <a:gd name="connsiteY3" fmla="*/ 813189 h 813189"/>
              <a:gd name="connsiteX4" fmla="*/ 491091 w 2375436"/>
              <a:gd name="connsiteY4" fmla="*/ 800727 h 813189"/>
              <a:gd name="connsiteX0" fmla="*/ 491091 w 2375436"/>
              <a:gd name="connsiteY0" fmla="*/ 800727 h 809852"/>
              <a:gd name="connsiteX1" fmla="*/ 0 w 2375436"/>
              <a:gd name="connsiteY1" fmla="*/ 0 h 809852"/>
              <a:gd name="connsiteX2" fmla="*/ 2375436 w 2375436"/>
              <a:gd name="connsiteY2" fmla="*/ 58245 h 809852"/>
              <a:gd name="connsiteX3" fmla="*/ 2131678 w 2375436"/>
              <a:gd name="connsiteY3" fmla="*/ 809852 h 809852"/>
              <a:gd name="connsiteX4" fmla="*/ 491091 w 2375436"/>
              <a:gd name="connsiteY4" fmla="*/ 800727 h 809852"/>
              <a:gd name="connsiteX0" fmla="*/ 491091 w 2416809"/>
              <a:gd name="connsiteY0" fmla="*/ 800727 h 809852"/>
              <a:gd name="connsiteX1" fmla="*/ 0 w 2416809"/>
              <a:gd name="connsiteY1" fmla="*/ 0 h 809852"/>
              <a:gd name="connsiteX2" fmla="*/ 2416809 w 2416809"/>
              <a:gd name="connsiteY2" fmla="*/ 73926 h 809852"/>
              <a:gd name="connsiteX3" fmla="*/ 2131678 w 2416809"/>
              <a:gd name="connsiteY3" fmla="*/ 809852 h 809852"/>
              <a:gd name="connsiteX4" fmla="*/ 491091 w 2416809"/>
              <a:gd name="connsiteY4" fmla="*/ 800727 h 809852"/>
              <a:gd name="connsiteX0" fmla="*/ 491091 w 2434379"/>
              <a:gd name="connsiteY0" fmla="*/ 814774 h 823899"/>
              <a:gd name="connsiteX1" fmla="*/ 0 w 2434379"/>
              <a:gd name="connsiteY1" fmla="*/ 14047 h 823899"/>
              <a:gd name="connsiteX2" fmla="*/ 2434379 w 2434379"/>
              <a:gd name="connsiteY2" fmla="*/ 0 h 823899"/>
              <a:gd name="connsiteX3" fmla="*/ 2131678 w 2434379"/>
              <a:gd name="connsiteY3" fmla="*/ 823899 h 823899"/>
              <a:gd name="connsiteX4" fmla="*/ 491091 w 2434379"/>
              <a:gd name="connsiteY4" fmla="*/ 814774 h 823899"/>
              <a:gd name="connsiteX0" fmla="*/ 491091 w 2431041"/>
              <a:gd name="connsiteY0" fmla="*/ 847584 h 856709"/>
              <a:gd name="connsiteX1" fmla="*/ 0 w 2431041"/>
              <a:gd name="connsiteY1" fmla="*/ 46857 h 856709"/>
              <a:gd name="connsiteX2" fmla="*/ 2431041 w 2431041"/>
              <a:gd name="connsiteY2" fmla="*/ 0 h 856709"/>
              <a:gd name="connsiteX3" fmla="*/ 2131678 w 2431041"/>
              <a:gd name="connsiteY3" fmla="*/ 856709 h 856709"/>
              <a:gd name="connsiteX4" fmla="*/ 491091 w 2431041"/>
              <a:gd name="connsiteY4" fmla="*/ 847584 h 856709"/>
              <a:gd name="connsiteX0" fmla="*/ 491091 w 2496658"/>
              <a:gd name="connsiteY0" fmla="*/ 854258 h 863383"/>
              <a:gd name="connsiteX1" fmla="*/ 0 w 2496658"/>
              <a:gd name="connsiteY1" fmla="*/ 53531 h 863383"/>
              <a:gd name="connsiteX2" fmla="*/ 2496658 w 2496658"/>
              <a:gd name="connsiteY2" fmla="*/ 0 h 863383"/>
              <a:gd name="connsiteX3" fmla="*/ 2131678 w 2496658"/>
              <a:gd name="connsiteY3" fmla="*/ 863383 h 863383"/>
              <a:gd name="connsiteX4" fmla="*/ 491091 w 2496658"/>
              <a:gd name="connsiteY4" fmla="*/ 854258 h 863383"/>
              <a:gd name="connsiteX0" fmla="*/ 491091 w 2458622"/>
              <a:gd name="connsiteY0" fmla="*/ 837129 h 846254"/>
              <a:gd name="connsiteX1" fmla="*/ 0 w 2458622"/>
              <a:gd name="connsiteY1" fmla="*/ 36402 h 846254"/>
              <a:gd name="connsiteX2" fmla="*/ 2458622 w 2458622"/>
              <a:gd name="connsiteY2" fmla="*/ 0 h 846254"/>
              <a:gd name="connsiteX3" fmla="*/ 2131678 w 2458622"/>
              <a:gd name="connsiteY3" fmla="*/ 846254 h 846254"/>
              <a:gd name="connsiteX4" fmla="*/ 491091 w 2458622"/>
              <a:gd name="connsiteY4" fmla="*/ 837129 h 846254"/>
              <a:gd name="connsiteX0" fmla="*/ 491091 w 2460513"/>
              <a:gd name="connsiteY0" fmla="*/ 883729 h 892854"/>
              <a:gd name="connsiteX1" fmla="*/ 0 w 2460513"/>
              <a:gd name="connsiteY1" fmla="*/ 83002 h 892854"/>
              <a:gd name="connsiteX2" fmla="*/ 2460513 w 2460513"/>
              <a:gd name="connsiteY2" fmla="*/ 0 h 892854"/>
              <a:gd name="connsiteX3" fmla="*/ 2131678 w 2460513"/>
              <a:gd name="connsiteY3" fmla="*/ 892854 h 892854"/>
              <a:gd name="connsiteX4" fmla="*/ 491091 w 2460513"/>
              <a:gd name="connsiteY4" fmla="*/ 883729 h 892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0513" h="892854">
                <a:moveTo>
                  <a:pt x="491091" y="883729"/>
                </a:moveTo>
                <a:lnTo>
                  <a:pt x="0" y="83002"/>
                </a:lnTo>
                <a:lnTo>
                  <a:pt x="2460513" y="0"/>
                </a:lnTo>
                <a:lnTo>
                  <a:pt x="2131678" y="892854"/>
                </a:lnTo>
                <a:lnTo>
                  <a:pt x="491091" y="883729"/>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7" name="Freeform 6"/>
          <p:cNvSpPr/>
          <p:nvPr/>
        </p:nvSpPr>
        <p:spPr>
          <a:xfrm rot="17287654">
            <a:off x="3045619" y="2883694"/>
            <a:ext cx="2486025" cy="1033463"/>
          </a:xfrm>
          <a:custGeom>
            <a:avLst/>
            <a:gdLst>
              <a:gd name="connsiteX0" fmla="*/ 693174 w 3259393"/>
              <a:gd name="connsiteY0" fmla="*/ 766916 h 766916"/>
              <a:gd name="connsiteX1" fmla="*/ 0 w 3259393"/>
              <a:gd name="connsiteY1" fmla="*/ 0 h 766916"/>
              <a:gd name="connsiteX2" fmla="*/ 3259393 w 3259393"/>
              <a:gd name="connsiteY2" fmla="*/ 14749 h 766916"/>
              <a:gd name="connsiteX3" fmla="*/ 2684206 w 3259393"/>
              <a:gd name="connsiteY3" fmla="*/ 766916 h 766916"/>
              <a:gd name="connsiteX4" fmla="*/ 693174 w 3259393"/>
              <a:gd name="connsiteY4" fmla="*/ 766916 h 766916"/>
              <a:gd name="connsiteX0" fmla="*/ 758792 w 3259393"/>
              <a:gd name="connsiteY0" fmla="*/ 760241 h 766916"/>
              <a:gd name="connsiteX1" fmla="*/ 0 w 3259393"/>
              <a:gd name="connsiteY1" fmla="*/ 0 h 766916"/>
              <a:gd name="connsiteX2" fmla="*/ 3259393 w 3259393"/>
              <a:gd name="connsiteY2" fmla="*/ 14749 h 766916"/>
              <a:gd name="connsiteX3" fmla="*/ 2684206 w 3259393"/>
              <a:gd name="connsiteY3" fmla="*/ 766916 h 766916"/>
              <a:gd name="connsiteX4" fmla="*/ 758792 w 3259393"/>
              <a:gd name="connsiteY4" fmla="*/ 760241 h 766916"/>
              <a:gd name="connsiteX0" fmla="*/ 491091 w 2991692"/>
              <a:gd name="connsiteY0" fmla="*/ 800727 h 807402"/>
              <a:gd name="connsiteX1" fmla="*/ 0 w 2991692"/>
              <a:gd name="connsiteY1" fmla="*/ 0 h 807402"/>
              <a:gd name="connsiteX2" fmla="*/ 2991692 w 2991692"/>
              <a:gd name="connsiteY2" fmla="*/ 55235 h 807402"/>
              <a:gd name="connsiteX3" fmla="*/ 2416505 w 2991692"/>
              <a:gd name="connsiteY3" fmla="*/ 807402 h 807402"/>
              <a:gd name="connsiteX4" fmla="*/ 491091 w 2991692"/>
              <a:gd name="connsiteY4" fmla="*/ 800727 h 807402"/>
              <a:gd name="connsiteX0" fmla="*/ 491091 w 2991692"/>
              <a:gd name="connsiteY0" fmla="*/ 800727 h 840772"/>
              <a:gd name="connsiteX1" fmla="*/ 0 w 2991692"/>
              <a:gd name="connsiteY1" fmla="*/ 0 h 840772"/>
              <a:gd name="connsiteX2" fmla="*/ 2991692 w 2991692"/>
              <a:gd name="connsiteY2" fmla="*/ 55235 h 840772"/>
              <a:gd name="connsiteX3" fmla="*/ 2088414 w 2991692"/>
              <a:gd name="connsiteY3" fmla="*/ 840772 h 840772"/>
              <a:gd name="connsiteX4" fmla="*/ 491091 w 2991692"/>
              <a:gd name="connsiteY4" fmla="*/ 800727 h 840772"/>
              <a:gd name="connsiteX0" fmla="*/ 491091 w 2991692"/>
              <a:gd name="connsiteY0" fmla="*/ 800727 h 813189"/>
              <a:gd name="connsiteX1" fmla="*/ 0 w 2991692"/>
              <a:gd name="connsiteY1" fmla="*/ 0 h 813189"/>
              <a:gd name="connsiteX2" fmla="*/ 2991692 w 2991692"/>
              <a:gd name="connsiteY2" fmla="*/ 55235 h 813189"/>
              <a:gd name="connsiteX3" fmla="*/ 2098869 w 2991692"/>
              <a:gd name="connsiteY3" fmla="*/ 813189 h 813189"/>
              <a:gd name="connsiteX4" fmla="*/ 491091 w 2991692"/>
              <a:gd name="connsiteY4" fmla="*/ 800727 h 813189"/>
              <a:gd name="connsiteX0" fmla="*/ 491091 w 2318381"/>
              <a:gd name="connsiteY0" fmla="*/ 800727 h 813189"/>
              <a:gd name="connsiteX1" fmla="*/ 0 w 2318381"/>
              <a:gd name="connsiteY1" fmla="*/ 0 h 813189"/>
              <a:gd name="connsiteX2" fmla="*/ 2318381 w 2318381"/>
              <a:gd name="connsiteY2" fmla="*/ 83937 h 813189"/>
              <a:gd name="connsiteX3" fmla="*/ 2098869 w 2318381"/>
              <a:gd name="connsiteY3" fmla="*/ 813189 h 813189"/>
              <a:gd name="connsiteX4" fmla="*/ 491091 w 2318381"/>
              <a:gd name="connsiteY4" fmla="*/ 800727 h 813189"/>
              <a:gd name="connsiteX0" fmla="*/ 491091 w 2375436"/>
              <a:gd name="connsiteY0" fmla="*/ 800727 h 813189"/>
              <a:gd name="connsiteX1" fmla="*/ 0 w 2375436"/>
              <a:gd name="connsiteY1" fmla="*/ 0 h 813189"/>
              <a:gd name="connsiteX2" fmla="*/ 2375436 w 2375436"/>
              <a:gd name="connsiteY2" fmla="*/ 58245 h 813189"/>
              <a:gd name="connsiteX3" fmla="*/ 2098869 w 2375436"/>
              <a:gd name="connsiteY3" fmla="*/ 813189 h 813189"/>
              <a:gd name="connsiteX4" fmla="*/ 491091 w 2375436"/>
              <a:gd name="connsiteY4" fmla="*/ 800727 h 813189"/>
              <a:gd name="connsiteX0" fmla="*/ 491091 w 2375436"/>
              <a:gd name="connsiteY0" fmla="*/ 800727 h 809852"/>
              <a:gd name="connsiteX1" fmla="*/ 0 w 2375436"/>
              <a:gd name="connsiteY1" fmla="*/ 0 h 809852"/>
              <a:gd name="connsiteX2" fmla="*/ 2375436 w 2375436"/>
              <a:gd name="connsiteY2" fmla="*/ 58245 h 809852"/>
              <a:gd name="connsiteX3" fmla="*/ 2131678 w 2375436"/>
              <a:gd name="connsiteY3" fmla="*/ 809852 h 809852"/>
              <a:gd name="connsiteX4" fmla="*/ 491091 w 2375436"/>
              <a:gd name="connsiteY4" fmla="*/ 800727 h 809852"/>
              <a:gd name="connsiteX0" fmla="*/ 491091 w 2416809"/>
              <a:gd name="connsiteY0" fmla="*/ 800727 h 809852"/>
              <a:gd name="connsiteX1" fmla="*/ 0 w 2416809"/>
              <a:gd name="connsiteY1" fmla="*/ 0 h 809852"/>
              <a:gd name="connsiteX2" fmla="*/ 2416809 w 2416809"/>
              <a:gd name="connsiteY2" fmla="*/ 73926 h 809852"/>
              <a:gd name="connsiteX3" fmla="*/ 2131678 w 2416809"/>
              <a:gd name="connsiteY3" fmla="*/ 809852 h 809852"/>
              <a:gd name="connsiteX4" fmla="*/ 491091 w 2416809"/>
              <a:gd name="connsiteY4" fmla="*/ 800727 h 809852"/>
              <a:gd name="connsiteX0" fmla="*/ 509945 w 2416809"/>
              <a:gd name="connsiteY0" fmla="*/ 763518 h 809852"/>
              <a:gd name="connsiteX1" fmla="*/ 0 w 2416809"/>
              <a:gd name="connsiteY1" fmla="*/ 0 h 809852"/>
              <a:gd name="connsiteX2" fmla="*/ 2416809 w 2416809"/>
              <a:gd name="connsiteY2" fmla="*/ 73926 h 809852"/>
              <a:gd name="connsiteX3" fmla="*/ 2131678 w 2416809"/>
              <a:gd name="connsiteY3" fmla="*/ 809852 h 809852"/>
              <a:gd name="connsiteX4" fmla="*/ 509945 w 2416809"/>
              <a:gd name="connsiteY4" fmla="*/ 763518 h 809852"/>
              <a:gd name="connsiteX0" fmla="*/ 486751 w 2416809"/>
              <a:gd name="connsiteY0" fmla="*/ 740075 h 809852"/>
              <a:gd name="connsiteX1" fmla="*/ 0 w 2416809"/>
              <a:gd name="connsiteY1" fmla="*/ 0 h 809852"/>
              <a:gd name="connsiteX2" fmla="*/ 2416809 w 2416809"/>
              <a:gd name="connsiteY2" fmla="*/ 73926 h 809852"/>
              <a:gd name="connsiteX3" fmla="*/ 2131678 w 2416809"/>
              <a:gd name="connsiteY3" fmla="*/ 809852 h 809852"/>
              <a:gd name="connsiteX4" fmla="*/ 486751 w 2416809"/>
              <a:gd name="connsiteY4" fmla="*/ 740075 h 809852"/>
              <a:gd name="connsiteX0" fmla="*/ 486751 w 2660176"/>
              <a:gd name="connsiteY0" fmla="*/ 823417 h 893194"/>
              <a:gd name="connsiteX1" fmla="*/ 0 w 2660176"/>
              <a:gd name="connsiteY1" fmla="*/ 83342 h 893194"/>
              <a:gd name="connsiteX2" fmla="*/ 2660176 w 2660176"/>
              <a:gd name="connsiteY2" fmla="*/ 0 h 893194"/>
              <a:gd name="connsiteX3" fmla="*/ 2131678 w 2660176"/>
              <a:gd name="connsiteY3" fmla="*/ 893194 h 893194"/>
              <a:gd name="connsiteX4" fmla="*/ 486751 w 2660176"/>
              <a:gd name="connsiteY4" fmla="*/ 823417 h 893194"/>
              <a:gd name="connsiteX0" fmla="*/ 262740 w 2436165"/>
              <a:gd name="connsiteY0" fmla="*/ 823417 h 893194"/>
              <a:gd name="connsiteX1" fmla="*/ 0 w 2436165"/>
              <a:gd name="connsiteY1" fmla="*/ 56561 h 893194"/>
              <a:gd name="connsiteX2" fmla="*/ 2436165 w 2436165"/>
              <a:gd name="connsiteY2" fmla="*/ 0 h 893194"/>
              <a:gd name="connsiteX3" fmla="*/ 1907667 w 2436165"/>
              <a:gd name="connsiteY3" fmla="*/ 893194 h 893194"/>
              <a:gd name="connsiteX4" fmla="*/ 262740 w 2436165"/>
              <a:gd name="connsiteY4" fmla="*/ 823417 h 893194"/>
              <a:gd name="connsiteX0" fmla="*/ 262740 w 2422399"/>
              <a:gd name="connsiteY0" fmla="*/ 865466 h 935243"/>
              <a:gd name="connsiteX1" fmla="*/ 0 w 2422399"/>
              <a:gd name="connsiteY1" fmla="*/ 98610 h 935243"/>
              <a:gd name="connsiteX2" fmla="*/ 2422399 w 2422399"/>
              <a:gd name="connsiteY2" fmla="*/ 0 h 935243"/>
              <a:gd name="connsiteX3" fmla="*/ 1907667 w 2422399"/>
              <a:gd name="connsiteY3" fmla="*/ 935243 h 935243"/>
              <a:gd name="connsiteX4" fmla="*/ 262740 w 2422399"/>
              <a:gd name="connsiteY4" fmla="*/ 865466 h 935243"/>
              <a:gd name="connsiteX0" fmla="*/ 281095 w 2440754"/>
              <a:gd name="connsiteY0" fmla="*/ 865466 h 935243"/>
              <a:gd name="connsiteX1" fmla="*/ 0 w 2440754"/>
              <a:gd name="connsiteY1" fmla="*/ 42545 h 935243"/>
              <a:gd name="connsiteX2" fmla="*/ 2440754 w 2440754"/>
              <a:gd name="connsiteY2" fmla="*/ 0 h 935243"/>
              <a:gd name="connsiteX3" fmla="*/ 1926022 w 2440754"/>
              <a:gd name="connsiteY3" fmla="*/ 935243 h 935243"/>
              <a:gd name="connsiteX4" fmla="*/ 281095 w 2440754"/>
              <a:gd name="connsiteY4" fmla="*/ 865466 h 935243"/>
              <a:gd name="connsiteX0" fmla="*/ 313216 w 2472875"/>
              <a:gd name="connsiteY0" fmla="*/ 921035 h 990812"/>
              <a:gd name="connsiteX1" fmla="*/ 0 w 2472875"/>
              <a:gd name="connsiteY1" fmla="*/ 0 h 990812"/>
              <a:gd name="connsiteX2" fmla="*/ 2472875 w 2472875"/>
              <a:gd name="connsiteY2" fmla="*/ 55569 h 990812"/>
              <a:gd name="connsiteX3" fmla="*/ 1958143 w 2472875"/>
              <a:gd name="connsiteY3" fmla="*/ 990812 h 990812"/>
              <a:gd name="connsiteX4" fmla="*/ 313216 w 2472875"/>
              <a:gd name="connsiteY4" fmla="*/ 921035 h 990812"/>
              <a:gd name="connsiteX0" fmla="*/ 326982 w 2486641"/>
              <a:gd name="connsiteY0" fmla="*/ 963084 h 1032861"/>
              <a:gd name="connsiteX1" fmla="*/ 0 w 2486641"/>
              <a:gd name="connsiteY1" fmla="*/ 0 h 1032861"/>
              <a:gd name="connsiteX2" fmla="*/ 2486641 w 2486641"/>
              <a:gd name="connsiteY2" fmla="*/ 97618 h 1032861"/>
              <a:gd name="connsiteX3" fmla="*/ 1971909 w 2486641"/>
              <a:gd name="connsiteY3" fmla="*/ 1032861 h 1032861"/>
              <a:gd name="connsiteX4" fmla="*/ 326982 w 2486641"/>
              <a:gd name="connsiteY4" fmla="*/ 963084 h 1032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6641" h="1032861">
                <a:moveTo>
                  <a:pt x="326982" y="963084"/>
                </a:moveTo>
                <a:lnTo>
                  <a:pt x="0" y="0"/>
                </a:lnTo>
                <a:lnTo>
                  <a:pt x="2486641" y="97618"/>
                </a:lnTo>
                <a:lnTo>
                  <a:pt x="1971909" y="1032861"/>
                </a:lnTo>
                <a:lnTo>
                  <a:pt x="326982" y="963084"/>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8" name="Freeform 7"/>
          <p:cNvSpPr/>
          <p:nvPr/>
        </p:nvSpPr>
        <p:spPr>
          <a:xfrm>
            <a:off x="6035675" y="4410075"/>
            <a:ext cx="2462213" cy="1931988"/>
          </a:xfrm>
          <a:custGeom>
            <a:avLst/>
            <a:gdLst>
              <a:gd name="connsiteX0" fmla="*/ 1504336 w 2300749"/>
              <a:gd name="connsiteY0" fmla="*/ 0 h 1902541"/>
              <a:gd name="connsiteX1" fmla="*/ 2300749 w 2300749"/>
              <a:gd name="connsiteY1" fmla="*/ 14748 h 1902541"/>
              <a:gd name="connsiteX2" fmla="*/ 44246 w 2300749"/>
              <a:gd name="connsiteY2" fmla="*/ 1902541 h 1902541"/>
              <a:gd name="connsiteX3" fmla="*/ 0 w 2300749"/>
              <a:gd name="connsiteY3" fmla="*/ 1061883 h 1902541"/>
              <a:gd name="connsiteX4" fmla="*/ 1504336 w 2300749"/>
              <a:gd name="connsiteY4" fmla="*/ 0 h 1902541"/>
              <a:gd name="connsiteX0" fmla="*/ 1504336 w 2462982"/>
              <a:gd name="connsiteY0" fmla="*/ 1 h 1902542"/>
              <a:gd name="connsiteX1" fmla="*/ 2462982 w 2462982"/>
              <a:gd name="connsiteY1" fmla="*/ 0 h 1902542"/>
              <a:gd name="connsiteX2" fmla="*/ 44246 w 2462982"/>
              <a:gd name="connsiteY2" fmla="*/ 1902542 h 1902542"/>
              <a:gd name="connsiteX3" fmla="*/ 0 w 2462982"/>
              <a:gd name="connsiteY3" fmla="*/ 1061884 h 1902542"/>
              <a:gd name="connsiteX4" fmla="*/ 1504336 w 2462982"/>
              <a:gd name="connsiteY4" fmla="*/ 1 h 1902542"/>
              <a:gd name="connsiteX0" fmla="*/ 1504336 w 2462982"/>
              <a:gd name="connsiteY0" fmla="*/ 1 h 1858297"/>
              <a:gd name="connsiteX1" fmla="*/ 2462982 w 2462982"/>
              <a:gd name="connsiteY1" fmla="*/ 0 h 1858297"/>
              <a:gd name="connsiteX2" fmla="*/ 1 w 2462982"/>
              <a:gd name="connsiteY2" fmla="*/ 1858297 h 1858297"/>
              <a:gd name="connsiteX3" fmla="*/ 0 w 2462982"/>
              <a:gd name="connsiteY3" fmla="*/ 1061884 h 1858297"/>
              <a:gd name="connsiteX4" fmla="*/ 1504336 w 2462982"/>
              <a:gd name="connsiteY4" fmla="*/ 1 h 1858297"/>
              <a:gd name="connsiteX0" fmla="*/ 1504336 w 2462982"/>
              <a:gd name="connsiteY0" fmla="*/ 1 h 2020529"/>
              <a:gd name="connsiteX1" fmla="*/ 2462982 w 2462982"/>
              <a:gd name="connsiteY1" fmla="*/ 0 h 2020529"/>
              <a:gd name="connsiteX2" fmla="*/ 14749 w 2462982"/>
              <a:gd name="connsiteY2" fmla="*/ 2020529 h 2020529"/>
              <a:gd name="connsiteX3" fmla="*/ 0 w 2462982"/>
              <a:gd name="connsiteY3" fmla="*/ 1061884 h 2020529"/>
              <a:gd name="connsiteX4" fmla="*/ 1504336 w 2462982"/>
              <a:gd name="connsiteY4" fmla="*/ 1 h 2020529"/>
              <a:gd name="connsiteX0" fmla="*/ 1504336 w 2462982"/>
              <a:gd name="connsiteY0" fmla="*/ 1 h 1932038"/>
              <a:gd name="connsiteX1" fmla="*/ 2462982 w 2462982"/>
              <a:gd name="connsiteY1" fmla="*/ 0 h 1932038"/>
              <a:gd name="connsiteX2" fmla="*/ 14749 w 2462982"/>
              <a:gd name="connsiteY2" fmla="*/ 1932038 h 1932038"/>
              <a:gd name="connsiteX3" fmla="*/ 0 w 2462982"/>
              <a:gd name="connsiteY3" fmla="*/ 1061884 h 1932038"/>
              <a:gd name="connsiteX4" fmla="*/ 1504336 w 2462982"/>
              <a:gd name="connsiteY4" fmla="*/ 1 h 1932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2982" h="1932038">
                <a:moveTo>
                  <a:pt x="1504336" y="1"/>
                </a:moveTo>
                <a:lnTo>
                  <a:pt x="2462982" y="0"/>
                </a:lnTo>
                <a:lnTo>
                  <a:pt x="14749" y="1932038"/>
                </a:lnTo>
                <a:cubicBezTo>
                  <a:pt x="14749" y="1666567"/>
                  <a:pt x="0" y="1327355"/>
                  <a:pt x="0" y="1061884"/>
                </a:cubicBezTo>
                <a:lnTo>
                  <a:pt x="1504336" y="1"/>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9" name="Freeform 8"/>
          <p:cNvSpPr/>
          <p:nvPr/>
        </p:nvSpPr>
        <p:spPr>
          <a:xfrm>
            <a:off x="3409950" y="4424363"/>
            <a:ext cx="2640013" cy="1903412"/>
          </a:xfrm>
          <a:custGeom>
            <a:avLst/>
            <a:gdLst>
              <a:gd name="connsiteX0" fmla="*/ 0 w 2507226"/>
              <a:gd name="connsiteY0" fmla="*/ 14748 h 1843548"/>
              <a:gd name="connsiteX1" fmla="*/ 2492477 w 2507226"/>
              <a:gd name="connsiteY1" fmla="*/ 1843548 h 1843548"/>
              <a:gd name="connsiteX2" fmla="*/ 2507226 w 2507226"/>
              <a:gd name="connsiteY2" fmla="*/ 1032387 h 1843548"/>
              <a:gd name="connsiteX3" fmla="*/ 855407 w 2507226"/>
              <a:gd name="connsiteY3" fmla="*/ 0 h 1843548"/>
              <a:gd name="connsiteX4" fmla="*/ 0 w 2507226"/>
              <a:gd name="connsiteY4" fmla="*/ 14748 h 1843548"/>
              <a:gd name="connsiteX0" fmla="*/ 0 w 2551471"/>
              <a:gd name="connsiteY0" fmla="*/ 29497 h 1843548"/>
              <a:gd name="connsiteX1" fmla="*/ 2536722 w 2551471"/>
              <a:gd name="connsiteY1" fmla="*/ 1843548 h 1843548"/>
              <a:gd name="connsiteX2" fmla="*/ 2551471 w 2551471"/>
              <a:gd name="connsiteY2" fmla="*/ 1032387 h 1843548"/>
              <a:gd name="connsiteX3" fmla="*/ 899652 w 2551471"/>
              <a:gd name="connsiteY3" fmla="*/ 0 h 1843548"/>
              <a:gd name="connsiteX4" fmla="*/ 0 w 2551471"/>
              <a:gd name="connsiteY4" fmla="*/ 29497 h 1843548"/>
              <a:gd name="connsiteX0" fmla="*/ 0 w 2610464"/>
              <a:gd name="connsiteY0" fmla="*/ 0 h 1843548"/>
              <a:gd name="connsiteX1" fmla="*/ 2595715 w 2610464"/>
              <a:gd name="connsiteY1" fmla="*/ 1843548 h 1843548"/>
              <a:gd name="connsiteX2" fmla="*/ 2610464 w 2610464"/>
              <a:gd name="connsiteY2" fmla="*/ 1032387 h 1843548"/>
              <a:gd name="connsiteX3" fmla="*/ 958645 w 2610464"/>
              <a:gd name="connsiteY3" fmla="*/ 0 h 1843548"/>
              <a:gd name="connsiteX4" fmla="*/ 0 w 2610464"/>
              <a:gd name="connsiteY4" fmla="*/ 0 h 1843548"/>
              <a:gd name="connsiteX0" fmla="*/ 0 w 2610464"/>
              <a:gd name="connsiteY0" fmla="*/ 0 h 1843548"/>
              <a:gd name="connsiteX1" fmla="*/ 2595715 w 2610464"/>
              <a:gd name="connsiteY1" fmla="*/ 1843548 h 1843548"/>
              <a:gd name="connsiteX2" fmla="*/ 2610464 w 2610464"/>
              <a:gd name="connsiteY2" fmla="*/ 1032387 h 1843548"/>
              <a:gd name="connsiteX3" fmla="*/ 1002890 w 2610464"/>
              <a:gd name="connsiteY3" fmla="*/ 0 h 1843548"/>
              <a:gd name="connsiteX4" fmla="*/ 0 w 2610464"/>
              <a:gd name="connsiteY4" fmla="*/ 0 h 1843548"/>
              <a:gd name="connsiteX0" fmla="*/ 0 w 2639960"/>
              <a:gd name="connsiteY0" fmla="*/ 0 h 1843548"/>
              <a:gd name="connsiteX1" fmla="*/ 2625211 w 2639960"/>
              <a:gd name="connsiteY1" fmla="*/ 1843548 h 1843548"/>
              <a:gd name="connsiteX2" fmla="*/ 2639960 w 2639960"/>
              <a:gd name="connsiteY2" fmla="*/ 1032387 h 1843548"/>
              <a:gd name="connsiteX3" fmla="*/ 1032386 w 2639960"/>
              <a:gd name="connsiteY3" fmla="*/ 0 h 1843548"/>
              <a:gd name="connsiteX4" fmla="*/ 0 w 2639960"/>
              <a:gd name="connsiteY4" fmla="*/ 0 h 1843548"/>
              <a:gd name="connsiteX0" fmla="*/ 0 w 2639960"/>
              <a:gd name="connsiteY0" fmla="*/ 0 h 1902542"/>
              <a:gd name="connsiteX1" fmla="*/ 2639959 w 2639960"/>
              <a:gd name="connsiteY1" fmla="*/ 1902542 h 1902542"/>
              <a:gd name="connsiteX2" fmla="*/ 2639960 w 2639960"/>
              <a:gd name="connsiteY2" fmla="*/ 1032387 h 1902542"/>
              <a:gd name="connsiteX3" fmla="*/ 1032386 w 2639960"/>
              <a:gd name="connsiteY3" fmla="*/ 0 h 1902542"/>
              <a:gd name="connsiteX4" fmla="*/ 0 w 2639960"/>
              <a:gd name="connsiteY4" fmla="*/ 0 h 1902542"/>
              <a:gd name="connsiteX0" fmla="*/ 0 w 2669456"/>
              <a:gd name="connsiteY0" fmla="*/ 0 h 1946787"/>
              <a:gd name="connsiteX1" fmla="*/ 2669456 w 2669456"/>
              <a:gd name="connsiteY1" fmla="*/ 1946787 h 1946787"/>
              <a:gd name="connsiteX2" fmla="*/ 2639960 w 2669456"/>
              <a:gd name="connsiteY2" fmla="*/ 1032387 h 1946787"/>
              <a:gd name="connsiteX3" fmla="*/ 1032386 w 2669456"/>
              <a:gd name="connsiteY3" fmla="*/ 0 h 1946787"/>
              <a:gd name="connsiteX4" fmla="*/ 0 w 2669456"/>
              <a:gd name="connsiteY4" fmla="*/ 0 h 1946787"/>
              <a:gd name="connsiteX0" fmla="*/ 0 w 2654708"/>
              <a:gd name="connsiteY0" fmla="*/ 0 h 1976284"/>
              <a:gd name="connsiteX1" fmla="*/ 2654708 w 2654708"/>
              <a:gd name="connsiteY1" fmla="*/ 1976284 h 1976284"/>
              <a:gd name="connsiteX2" fmla="*/ 2639960 w 2654708"/>
              <a:gd name="connsiteY2" fmla="*/ 1032387 h 1976284"/>
              <a:gd name="connsiteX3" fmla="*/ 1032386 w 2654708"/>
              <a:gd name="connsiteY3" fmla="*/ 0 h 1976284"/>
              <a:gd name="connsiteX4" fmla="*/ 0 w 2654708"/>
              <a:gd name="connsiteY4" fmla="*/ 0 h 1976284"/>
              <a:gd name="connsiteX0" fmla="*/ 0 w 2669457"/>
              <a:gd name="connsiteY0" fmla="*/ 0 h 1902542"/>
              <a:gd name="connsiteX1" fmla="*/ 2669457 w 2669457"/>
              <a:gd name="connsiteY1" fmla="*/ 1902542 h 1902542"/>
              <a:gd name="connsiteX2" fmla="*/ 2639960 w 2669457"/>
              <a:gd name="connsiteY2" fmla="*/ 1032387 h 1902542"/>
              <a:gd name="connsiteX3" fmla="*/ 1032386 w 2669457"/>
              <a:gd name="connsiteY3" fmla="*/ 0 h 1902542"/>
              <a:gd name="connsiteX4" fmla="*/ 0 w 2669457"/>
              <a:gd name="connsiteY4" fmla="*/ 0 h 1902542"/>
              <a:gd name="connsiteX0" fmla="*/ 0 w 2698954"/>
              <a:gd name="connsiteY0" fmla="*/ 0 h 1932039"/>
              <a:gd name="connsiteX1" fmla="*/ 2698954 w 2698954"/>
              <a:gd name="connsiteY1" fmla="*/ 1932039 h 1932039"/>
              <a:gd name="connsiteX2" fmla="*/ 2639960 w 2698954"/>
              <a:gd name="connsiteY2" fmla="*/ 1032387 h 1932039"/>
              <a:gd name="connsiteX3" fmla="*/ 1032386 w 2698954"/>
              <a:gd name="connsiteY3" fmla="*/ 0 h 1932039"/>
              <a:gd name="connsiteX4" fmla="*/ 0 w 2698954"/>
              <a:gd name="connsiteY4" fmla="*/ 0 h 1932039"/>
              <a:gd name="connsiteX0" fmla="*/ 0 w 2639960"/>
              <a:gd name="connsiteY0" fmla="*/ 0 h 1902542"/>
              <a:gd name="connsiteX1" fmla="*/ 2625212 w 2639960"/>
              <a:gd name="connsiteY1" fmla="*/ 1902542 h 1902542"/>
              <a:gd name="connsiteX2" fmla="*/ 2639960 w 2639960"/>
              <a:gd name="connsiteY2" fmla="*/ 1032387 h 1902542"/>
              <a:gd name="connsiteX3" fmla="*/ 1032386 w 2639960"/>
              <a:gd name="connsiteY3" fmla="*/ 0 h 1902542"/>
              <a:gd name="connsiteX4" fmla="*/ 0 w 2639960"/>
              <a:gd name="connsiteY4" fmla="*/ 0 h 1902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9960" h="1902542">
                <a:moveTo>
                  <a:pt x="0" y="0"/>
                </a:moveTo>
                <a:lnTo>
                  <a:pt x="2625212" y="1902542"/>
                </a:lnTo>
                <a:cubicBezTo>
                  <a:pt x="2625212" y="1612490"/>
                  <a:pt x="2639960" y="1322439"/>
                  <a:pt x="2639960" y="1032387"/>
                </a:cubicBezTo>
                <a:lnTo>
                  <a:pt x="1032386" y="0"/>
                </a:lnTo>
                <a:lnTo>
                  <a:pt x="0"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1" name="TextBox 10"/>
          <p:cNvSpPr txBox="1"/>
          <p:nvPr/>
        </p:nvSpPr>
        <p:spPr>
          <a:xfrm>
            <a:off x="3112476" y="460631"/>
            <a:ext cx="5741377" cy="523220"/>
          </a:xfrm>
          <a:prstGeom prst="rect">
            <a:avLst/>
          </a:prstGeom>
          <a:noFill/>
        </p:spPr>
        <p:txBody>
          <a:bodyPr wrap="square">
            <a:spAutoFit/>
          </a:bodyPr>
          <a:lstStyle/>
          <a:p>
            <a:pPr algn="ctr"/>
            <a:r>
              <a:rPr lang="en-AU" sz="2800" dirty="0" smtClean="0"/>
              <a:t>Optimising Problem Solving pentagon</a:t>
            </a:r>
            <a:endParaRPr lang="en-AU" sz="2800" dirty="0"/>
          </a:p>
        </p:txBody>
      </p:sp>
      <p:sp>
        <p:nvSpPr>
          <p:cNvPr id="17" name="TextBox 16"/>
          <p:cNvSpPr txBox="1"/>
          <p:nvPr/>
        </p:nvSpPr>
        <p:spPr>
          <a:xfrm>
            <a:off x="4162425" y="987425"/>
            <a:ext cx="3744913" cy="369888"/>
          </a:xfrm>
          <a:prstGeom prst="rect">
            <a:avLst/>
          </a:prstGeom>
          <a:noFill/>
        </p:spPr>
        <p:txBody>
          <a:bodyPr>
            <a:spAutoFit/>
          </a:bodyPr>
          <a:lstStyle/>
          <a:p>
            <a:pPr>
              <a:defRPr/>
            </a:pPr>
            <a:r>
              <a:rPr lang="en-AU" sz="1800" dirty="0">
                <a:latin typeface="+mj-lt"/>
              </a:rPr>
              <a:t>When in doubt, go to the centre…</a:t>
            </a:r>
          </a:p>
        </p:txBody>
      </p:sp>
      <p:sp>
        <p:nvSpPr>
          <p:cNvPr id="2" name="TextBox 1"/>
          <p:cNvSpPr txBox="1"/>
          <p:nvPr/>
        </p:nvSpPr>
        <p:spPr>
          <a:xfrm>
            <a:off x="1006475" y="5862638"/>
            <a:ext cx="3998913" cy="1323975"/>
          </a:xfrm>
          <a:prstGeom prst="rect">
            <a:avLst/>
          </a:prstGeom>
          <a:noFill/>
        </p:spPr>
        <p:txBody>
          <a:bodyPr>
            <a:spAutoFit/>
          </a:bodyPr>
          <a:lstStyle/>
          <a:p>
            <a:pPr>
              <a:defRPr/>
            </a:pPr>
            <a:r>
              <a:rPr lang="en-AU" sz="1400" dirty="0">
                <a:latin typeface="+mj-lt"/>
              </a:rPr>
              <a:t>Based on www.rsd.edu.au and OPS designed by Mechanical Engineering Communications Tutors, University of Adelaide, 2014</a:t>
            </a:r>
          </a:p>
          <a:p>
            <a:pPr>
              <a:defRPr/>
            </a:pPr>
            <a:r>
              <a:rPr lang="en-AU" sz="1400" dirty="0">
                <a:latin typeface="+mj-lt"/>
              </a:rPr>
              <a:t>john.willison@adelaide.edu.au</a:t>
            </a:r>
          </a:p>
          <a:p>
            <a:pPr>
              <a:defRPr/>
            </a:pPr>
            <a:endParaRPr lang="en-AU" dirty="0"/>
          </a:p>
        </p:txBody>
      </p:sp>
      <p:sp>
        <p:nvSpPr>
          <p:cNvPr id="17426"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1D20BF3-4156-4210-B861-F0096B18B36D}" type="slidenum">
              <a:rPr lang="en-AU" altLang="en-US" sz="1400"/>
              <a:pPr eaLnBrk="1" hangingPunct="1"/>
              <a:t>27</a:t>
            </a:fld>
            <a:endParaRPr lang="en-AU" altLang="en-US" sz="1400"/>
          </a:p>
        </p:txBody>
      </p:sp>
      <p:sp>
        <p:nvSpPr>
          <p:cNvPr id="30" name="TextBox 29"/>
          <p:cNvSpPr txBox="1"/>
          <p:nvPr/>
        </p:nvSpPr>
        <p:spPr>
          <a:xfrm>
            <a:off x="4781745" y="2049601"/>
            <a:ext cx="2433637" cy="430887"/>
          </a:xfrm>
          <a:prstGeom prst="rect">
            <a:avLst/>
          </a:prstGeom>
          <a:noFill/>
        </p:spPr>
        <p:txBody>
          <a:bodyPr>
            <a:spAutoFit/>
          </a:bodyPr>
          <a:lstStyle/>
          <a:p>
            <a:pPr>
              <a:defRPr/>
            </a:pPr>
            <a:r>
              <a:rPr lang="en-AU" sz="2200" b="1" dirty="0" smtClean="0"/>
              <a:t>Generate &amp; Reflect</a:t>
            </a:r>
            <a:endParaRPr lang="en-AU" sz="2200" b="1" dirty="0"/>
          </a:p>
        </p:txBody>
      </p:sp>
      <p:sp>
        <p:nvSpPr>
          <p:cNvPr id="31" name="TextBox 30"/>
          <p:cNvSpPr txBox="1"/>
          <p:nvPr/>
        </p:nvSpPr>
        <p:spPr>
          <a:xfrm rot="4196098">
            <a:off x="6799436" y="3179287"/>
            <a:ext cx="2163139" cy="430887"/>
          </a:xfrm>
          <a:prstGeom prst="rect">
            <a:avLst/>
          </a:prstGeom>
          <a:noFill/>
        </p:spPr>
        <p:txBody>
          <a:bodyPr wrap="square">
            <a:spAutoFit/>
          </a:bodyPr>
          <a:lstStyle/>
          <a:p>
            <a:pPr>
              <a:defRPr/>
            </a:pPr>
            <a:r>
              <a:rPr lang="en-AU" sz="2200" b="1" dirty="0" smtClean="0"/>
              <a:t>Find &amp; Evaluate</a:t>
            </a:r>
            <a:endParaRPr lang="en-AU" sz="2200" b="1" dirty="0"/>
          </a:p>
        </p:txBody>
      </p:sp>
      <p:sp>
        <p:nvSpPr>
          <p:cNvPr id="32" name="TextBox 31"/>
          <p:cNvSpPr txBox="1"/>
          <p:nvPr/>
        </p:nvSpPr>
        <p:spPr>
          <a:xfrm rot="19454489">
            <a:off x="5792295" y="4726748"/>
            <a:ext cx="2433637" cy="384721"/>
          </a:xfrm>
          <a:prstGeom prst="rect">
            <a:avLst/>
          </a:prstGeom>
          <a:noFill/>
        </p:spPr>
        <p:txBody>
          <a:bodyPr>
            <a:spAutoFit/>
          </a:bodyPr>
          <a:lstStyle/>
          <a:p>
            <a:pPr>
              <a:defRPr/>
            </a:pPr>
            <a:r>
              <a:rPr lang="en-AU" sz="1900" b="1" dirty="0"/>
              <a:t>Organise &amp; </a:t>
            </a:r>
            <a:r>
              <a:rPr lang="en-AU" sz="1900" b="1" dirty="0" smtClean="0"/>
              <a:t>Manage</a:t>
            </a:r>
            <a:endParaRPr lang="en-AU" sz="1900" b="1" dirty="0"/>
          </a:p>
        </p:txBody>
      </p:sp>
      <p:sp>
        <p:nvSpPr>
          <p:cNvPr id="33" name="TextBox 32"/>
          <p:cNvSpPr txBox="1"/>
          <p:nvPr/>
        </p:nvSpPr>
        <p:spPr>
          <a:xfrm rot="2040851">
            <a:off x="3959865" y="4976370"/>
            <a:ext cx="2713102" cy="384721"/>
          </a:xfrm>
          <a:prstGeom prst="rect">
            <a:avLst/>
          </a:prstGeom>
          <a:noFill/>
        </p:spPr>
        <p:txBody>
          <a:bodyPr wrap="square">
            <a:spAutoFit/>
          </a:bodyPr>
          <a:lstStyle/>
          <a:p>
            <a:pPr>
              <a:defRPr/>
            </a:pPr>
            <a:r>
              <a:rPr lang="en-AU" sz="1900" b="1" dirty="0"/>
              <a:t>Analyse </a:t>
            </a:r>
            <a:r>
              <a:rPr lang="en-AU" sz="1900" b="1" dirty="0" smtClean="0"/>
              <a:t>&amp; Synthesise</a:t>
            </a:r>
            <a:endParaRPr lang="en-AU" sz="1900" b="1" dirty="0"/>
          </a:p>
        </p:txBody>
      </p:sp>
      <p:sp>
        <p:nvSpPr>
          <p:cNvPr id="34" name="TextBox 33"/>
          <p:cNvSpPr txBox="1"/>
          <p:nvPr/>
        </p:nvSpPr>
        <p:spPr>
          <a:xfrm rot="17419349">
            <a:off x="2663329" y="3006145"/>
            <a:ext cx="2668374" cy="384721"/>
          </a:xfrm>
          <a:prstGeom prst="rect">
            <a:avLst/>
          </a:prstGeom>
          <a:noFill/>
        </p:spPr>
        <p:txBody>
          <a:bodyPr wrap="square">
            <a:spAutoFit/>
          </a:bodyPr>
          <a:lstStyle/>
          <a:p>
            <a:pPr>
              <a:defRPr/>
            </a:pPr>
            <a:r>
              <a:rPr lang="en-AU" sz="1900" b="1" dirty="0"/>
              <a:t>Communicate </a:t>
            </a:r>
            <a:r>
              <a:rPr lang="en-AU" sz="1900" b="1" dirty="0" smtClean="0"/>
              <a:t>&amp; </a:t>
            </a:r>
            <a:r>
              <a:rPr lang="en-AU" sz="1900" b="1" dirty="0"/>
              <a:t>Apply</a:t>
            </a:r>
          </a:p>
        </p:txBody>
      </p:sp>
      <p:sp>
        <p:nvSpPr>
          <p:cNvPr id="35" name="TextBox 34"/>
          <p:cNvSpPr txBox="1"/>
          <p:nvPr/>
        </p:nvSpPr>
        <p:spPr>
          <a:xfrm>
            <a:off x="4994865" y="3339689"/>
            <a:ext cx="2159172" cy="677108"/>
          </a:xfrm>
          <a:prstGeom prst="rect">
            <a:avLst/>
          </a:prstGeom>
          <a:noFill/>
        </p:spPr>
        <p:txBody>
          <a:bodyPr wrap="square">
            <a:spAutoFit/>
          </a:bodyPr>
          <a:lstStyle/>
          <a:p>
            <a:pPr>
              <a:defRPr/>
            </a:pPr>
            <a:r>
              <a:rPr lang="en-AU" sz="1900" b="1" dirty="0" smtClean="0"/>
              <a:t>Define problems and specifications</a:t>
            </a:r>
          </a:p>
        </p:txBody>
      </p:sp>
    </p:spTree>
    <p:extLst>
      <p:ext uri="{BB962C8B-B14F-4D97-AF65-F5344CB8AC3E}">
        <p14:creationId xmlns:p14="http://schemas.microsoft.com/office/powerpoint/2010/main" val="3187385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dirty="0"/>
          </a:p>
        </p:txBody>
      </p:sp>
      <p:pic>
        <p:nvPicPr>
          <p:cNvPr id="4" name="Picture 3"/>
          <p:cNvPicPr>
            <a:picLocks noChangeAspect="1"/>
          </p:cNvPicPr>
          <p:nvPr/>
        </p:nvPicPr>
        <p:blipFill>
          <a:blip r:embed="rId2"/>
          <a:stretch>
            <a:fillRect/>
          </a:stretch>
        </p:blipFill>
        <p:spPr>
          <a:xfrm>
            <a:off x="0" y="0"/>
            <a:ext cx="9141583" cy="4950691"/>
          </a:xfrm>
          <a:prstGeom prst="rect">
            <a:avLst/>
          </a:prstGeom>
        </p:spPr>
      </p:pic>
      <p:cxnSp>
        <p:nvCxnSpPr>
          <p:cNvPr id="5" name="Straight Connector 4"/>
          <p:cNvCxnSpPr/>
          <p:nvPr/>
        </p:nvCxnSpPr>
        <p:spPr>
          <a:xfrm>
            <a:off x="6435306" y="3554083"/>
            <a:ext cx="1613139"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983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18776" y="2010418"/>
            <a:ext cx="4939931" cy="4351338"/>
          </a:xfrm>
        </p:spPr>
        <p:txBody>
          <a:bodyPr>
            <a:normAutofit/>
          </a:bodyPr>
          <a:lstStyle/>
          <a:p>
            <a:pPr marL="0" indent="0">
              <a:buNone/>
            </a:pPr>
            <a:r>
              <a:rPr lang="en-AU" sz="5400" dirty="0" smtClean="0"/>
              <a:t>Models of Engaged Learning and Teaching</a:t>
            </a:r>
            <a:endParaRPr lang="en-AU" sz="5400" dirty="0"/>
          </a:p>
        </p:txBody>
      </p:sp>
      <p:pic>
        <p:nvPicPr>
          <p:cNvPr id="5" name="Picture 4"/>
          <p:cNvPicPr>
            <a:picLocks noChangeAspect="1"/>
          </p:cNvPicPr>
          <p:nvPr/>
        </p:nvPicPr>
        <p:blipFill>
          <a:blip r:embed="rId2"/>
          <a:stretch>
            <a:fillRect/>
          </a:stretch>
        </p:blipFill>
        <p:spPr>
          <a:xfrm>
            <a:off x="1603266" y="-261121"/>
            <a:ext cx="5753669" cy="680627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83829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298" y="277204"/>
            <a:ext cx="7886700" cy="645989"/>
          </a:xfrm>
        </p:spPr>
        <p:txBody>
          <a:bodyPr>
            <a:noAutofit/>
          </a:bodyPr>
          <a:lstStyle/>
          <a:p>
            <a:r>
              <a:rPr lang="en-AU" sz="3200" dirty="0" smtClean="0"/>
              <a:t>Medical Science, with Explicit development and assessment in Years 1 and 4</a:t>
            </a:r>
            <a:endParaRPr lang="en-AU" sz="3200" dirty="0"/>
          </a:p>
        </p:txBody>
      </p:sp>
      <p:sp>
        <p:nvSpPr>
          <p:cNvPr id="3" name="Content Placeholder 2"/>
          <p:cNvSpPr>
            <a:spLocks noGrp="1"/>
          </p:cNvSpPr>
          <p:nvPr>
            <p:ph sz="half" idx="1"/>
          </p:nvPr>
        </p:nvSpPr>
        <p:spPr>
          <a:xfrm>
            <a:off x="455002" y="1377217"/>
            <a:ext cx="8233996" cy="4351338"/>
          </a:xfrm>
        </p:spPr>
        <p:txBody>
          <a:bodyPr>
            <a:normAutofit fontScale="92500" lnSpcReduction="20000"/>
          </a:bodyPr>
          <a:lstStyle/>
          <a:p>
            <a:pPr marL="0" indent="0">
              <a:lnSpc>
                <a:spcPct val="150000"/>
              </a:lnSpc>
              <a:buNone/>
            </a:pPr>
            <a:r>
              <a:rPr lang="en-AU" sz="3200" dirty="0" smtClean="0"/>
              <a:t>“</a:t>
            </a:r>
            <a:r>
              <a:rPr lang="en-AU" sz="3200" b="1" dirty="0" smtClean="0"/>
              <a:t>Since </a:t>
            </a:r>
            <a:r>
              <a:rPr lang="en-AU" sz="3200" b="1" dirty="0"/>
              <a:t>the beginning </a:t>
            </a:r>
            <a:r>
              <a:rPr lang="en-AU" sz="3200" dirty="0"/>
              <a:t>[of First Year], they have given us assignments based on this criteria. </a:t>
            </a:r>
            <a:r>
              <a:rPr lang="en-AU" sz="3200" dirty="0" smtClean="0"/>
              <a:t>You might </a:t>
            </a:r>
            <a:r>
              <a:rPr lang="en-AU" sz="3200" dirty="0"/>
              <a:t>not have liked the assignments, but because they have been </a:t>
            </a:r>
            <a:r>
              <a:rPr lang="en-AU" sz="3200" b="1" dirty="0"/>
              <a:t>consistently applying </a:t>
            </a:r>
            <a:r>
              <a:rPr lang="en-AU" sz="3200" b="1" dirty="0" smtClean="0"/>
              <a:t>this structure </a:t>
            </a:r>
            <a:r>
              <a:rPr lang="en-AU" sz="3200" dirty="0"/>
              <a:t>to all of our assignments, we have</a:t>
            </a:r>
            <a:r>
              <a:rPr lang="en-AU" sz="3200" b="1" dirty="0"/>
              <a:t> </a:t>
            </a:r>
            <a:r>
              <a:rPr lang="en-AU" sz="3200" b="1" i="1" dirty="0"/>
              <a:t>come to think that way for science</a:t>
            </a:r>
            <a:r>
              <a:rPr lang="en-AU" sz="3200" dirty="0"/>
              <a:t>, in </a:t>
            </a:r>
            <a:r>
              <a:rPr lang="en-AU" sz="3200" dirty="0" smtClean="0"/>
              <a:t>the perspective </a:t>
            </a:r>
            <a:r>
              <a:rPr lang="en-AU" sz="3200" dirty="0"/>
              <a:t>of science and writing </a:t>
            </a:r>
            <a:r>
              <a:rPr lang="en-AU" sz="3200" dirty="0" smtClean="0"/>
              <a:t>…” </a:t>
            </a:r>
            <a:r>
              <a:rPr lang="en-AU" sz="2000" dirty="0" smtClean="0"/>
              <a:t>(Willison &amp; Buisman-Pijlman, 2016 p.75-76)</a:t>
            </a:r>
          </a:p>
        </p:txBody>
      </p:sp>
    </p:spTree>
    <p:extLst>
      <p:ext uri="{BB962C8B-B14F-4D97-AF65-F5344CB8AC3E}">
        <p14:creationId xmlns:p14="http://schemas.microsoft.com/office/powerpoint/2010/main" val="30421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0" y="2471"/>
            <a:ext cx="9166333" cy="6246938"/>
          </a:xfrm>
          <a:prstGeom prst="rect">
            <a:avLst/>
          </a:prstGeom>
        </p:spPr>
      </p:pic>
    </p:spTree>
    <p:extLst>
      <p:ext uri="{BB962C8B-B14F-4D97-AF65-F5344CB8AC3E}">
        <p14:creationId xmlns:p14="http://schemas.microsoft.com/office/powerpoint/2010/main" val="25473485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379" y="125640"/>
            <a:ext cx="7886700" cy="1325563"/>
          </a:xfrm>
        </p:spPr>
        <p:txBody>
          <a:bodyPr/>
          <a:lstStyle/>
          <a:p>
            <a:r>
              <a:rPr lang="en-AU" dirty="0" smtClean="0"/>
              <a:t>Connections between research as a process and clinical reasoning</a:t>
            </a:r>
            <a:endParaRPr lang="en-AU" dirty="0"/>
          </a:p>
        </p:txBody>
      </p:sp>
      <p:sp>
        <p:nvSpPr>
          <p:cNvPr id="3" name="Content Placeholder 2"/>
          <p:cNvSpPr>
            <a:spLocks noGrp="1"/>
          </p:cNvSpPr>
          <p:nvPr>
            <p:ph idx="1"/>
          </p:nvPr>
        </p:nvSpPr>
        <p:spPr>
          <a:xfrm>
            <a:off x="628650" y="1825624"/>
            <a:ext cx="7886700" cy="4945289"/>
          </a:xfrm>
        </p:spPr>
        <p:txBody>
          <a:bodyPr>
            <a:normAutofit lnSpcReduction="10000"/>
          </a:bodyPr>
          <a:lstStyle/>
          <a:p>
            <a:pPr marL="0" indent="0">
              <a:lnSpc>
                <a:spcPct val="150000"/>
              </a:lnSpc>
              <a:buNone/>
            </a:pPr>
            <a:r>
              <a:rPr lang="en-GB" dirty="0"/>
              <a:t>So the way that you have to </a:t>
            </a:r>
            <a:r>
              <a:rPr lang="en-GB" b="1" dirty="0"/>
              <a:t>think about it when you</a:t>
            </a:r>
            <a:r>
              <a:rPr lang="en-GB" b="1" i="1" dirty="0"/>
              <a:t> research</a:t>
            </a:r>
            <a:r>
              <a:rPr lang="en-GB" b="1" dirty="0"/>
              <a:t> is t</a:t>
            </a:r>
            <a:r>
              <a:rPr lang="en-GB" dirty="0"/>
              <a:t>hat the first thing you would think when you would see them [patients] </a:t>
            </a:r>
            <a:r>
              <a:rPr lang="en-GB" b="1" dirty="0"/>
              <a:t>as a clinician</a:t>
            </a:r>
            <a:r>
              <a:rPr lang="en-GB" dirty="0"/>
              <a:t>. They [patients] provide you with a brief summary, and you have to think about their background. First off, that’s how you </a:t>
            </a:r>
            <a:r>
              <a:rPr lang="en-GB" b="1" i="1" dirty="0"/>
              <a:t>think as a clinician</a:t>
            </a:r>
            <a:r>
              <a:rPr lang="en-GB" b="1" dirty="0"/>
              <a:t> </a:t>
            </a:r>
            <a:r>
              <a:rPr lang="en-GB" dirty="0"/>
              <a:t>– the background, all their history, so socially, dentally, medically (Graduate G).</a:t>
            </a:r>
            <a:endParaRPr lang="en-AU" dirty="0"/>
          </a:p>
          <a:p>
            <a:endParaRPr lang="en-AU" dirty="0"/>
          </a:p>
        </p:txBody>
      </p:sp>
    </p:spTree>
    <p:extLst>
      <p:ext uri="{BB962C8B-B14F-4D97-AF65-F5344CB8AC3E}">
        <p14:creationId xmlns:p14="http://schemas.microsoft.com/office/powerpoint/2010/main" val="35086614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865458" y="441371"/>
            <a:ext cx="6395770" cy="523220"/>
          </a:xfrm>
          <a:prstGeom prst="rect">
            <a:avLst/>
          </a:prstGeom>
          <a:noFill/>
        </p:spPr>
        <p:txBody>
          <a:bodyPr wrap="square">
            <a:spAutoFit/>
          </a:bodyPr>
          <a:lstStyle/>
          <a:p>
            <a:pPr algn="ctr">
              <a:defRPr/>
            </a:pPr>
            <a:r>
              <a:rPr lang="en-AU" sz="2800" b="1" dirty="0" smtClean="0"/>
              <a:t>Models of Engaged Learning &amp; Teaching</a:t>
            </a:r>
            <a:endParaRPr lang="en-AU" sz="2800" b="1" dirty="0"/>
          </a:p>
        </p:txBody>
      </p:sp>
      <p:sp>
        <p:nvSpPr>
          <p:cNvPr id="17" name="TextBox 16"/>
          <p:cNvSpPr txBox="1"/>
          <p:nvPr/>
        </p:nvSpPr>
        <p:spPr>
          <a:xfrm>
            <a:off x="3323967" y="1227806"/>
            <a:ext cx="3338379" cy="369888"/>
          </a:xfrm>
          <a:prstGeom prst="rect">
            <a:avLst/>
          </a:prstGeom>
          <a:noFill/>
        </p:spPr>
        <p:txBody>
          <a:bodyPr wrap="square">
            <a:spAutoFit/>
          </a:bodyPr>
          <a:lstStyle/>
          <a:p>
            <a:pPr>
              <a:defRPr/>
            </a:pPr>
            <a:r>
              <a:rPr lang="en-AU" dirty="0">
                <a:latin typeface="+mj-lt"/>
              </a:rPr>
              <a:t>When in doubt, go to the centre…</a:t>
            </a:r>
          </a:p>
        </p:txBody>
      </p:sp>
      <p:sp>
        <p:nvSpPr>
          <p:cNvPr id="24" name="Freeform 23"/>
          <p:cNvSpPr/>
          <p:nvPr/>
        </p:nvSpPr>
        <p:spPr>
          <a:xfrm>
            <a:off x="3315136" y="2449671"/>
            <a:ext cx="3125787" cy="2595563"/>
          </a:xfrm>
          <a:custGeom>
            <a:avLst/>
            <a:gdLst>
              <a:gd name="connsiteX0" fmla="*/ 575187 w 3274142"/>
              <a:gd name="connsiteY0" fmla="*/ 0 h 2595716"/>
              <a:gd name="connsiteX1" fmla="*/ 2536723 w 3274142"/>
              <a:gd name="connsiteY1" fmla="*/ 0 h 2595716"/>
              <a:gd name="connsiteX2" fmla="*/ 3274142 w 3274142"/>
              <a:gd name="connsiteY2" fmla="*/ 1460091 h 2595716"/>
              <a:gd name="connsiteX3" fmla="*/ 1607574 w 3274142"/>
              <a:gd name="connsiteY3" fmla="*/ 2595716 h 2595716"/>
              <a:gd name="connsiteX4" fmla="*/ 0 w 3274142"/>
              <a:gd name="connsiteY4" fmla="*/ 1563329 h 2595716"/>
              <a:gd name="connsiteX5" fmla="*/ 575187 w 3274142"/>
              <a:gd name="connsiteY5" fmla="*/ 0 h 2595716"/>
              <a:gd name="connsiteX0" fmla="*/ 575187 w 3170903"/>
              <a:gd name="connsiteY0" fmla="*/ 0 h 2595716"/>
              <a:gd name="connsiteX1" fmla="*/ 2536723 w 3170903"/>
              <a:gd name="connsiteY1" fmla="*/ 0 h 2595716"/>
              <a:gd name="connsiteX2" fmla="*/ 3170903 w 3170903"/>
              <a:gd name="connsiteY2" fmla="*/ 1504336 h 2595716"/>
              <a:gd name="connsiteX3" fmla="*/ 1607574 w 3170903"/>
              <a:gd name="connsiteY3" fmla="*/ 2595716 h 2595716"/>
              <a:gd name="connsiteX4" fmla="*/ 0 w 3170903"/>
              <a:gd name="connsiteY4" fmla="*/ 1563329 h 2595716"/>
              <a:gd name="connsiteX5" fmla="*/ 575187 w 3170903"/>
              <a:gd name="connsiteY5" fmla="*/ 0 h 2595716"/>
              <a:gd name="connsiteX0" fmla="*/ 575187 w 3126658"/>
              <a:gd name="connsiteY0" fmla="*/ 0 h 2595716"/>
              <a:gd name="connsiteX1" fmla="*/ 2536723 w 3126658"/>
              <a:gd name="connsiteY1" fmla="*/ 0 h 2595716"/>
              <a:gd name="connsiteX2" fmla="*/ 3126658 w 3126658"/>
              <a:gd name="connsiteY2" fmla="*/ 1548581 h 2595716"/>
              <a:gd name="connsiteX3" fmla="*/ 1607574 w 3126658"/>
              <a:gd name="connsiteY3" fmla="*/ 2595716 h 2595716"/>
              <a:gd name="connsiteX4" fmla="*/ 0 w 3126658"/>
              <a:gd name="connsiteY4" fmla="*/ 1563329 h 2595716"/>
              <a:gd name="connsiteX5" fmla="*/ 575187 w 3126658"/>
              <a:gd name="connsiteY5" fmla="*/ 0 h 2595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6658" h="2595716">
                <a:moveTo>
                  <a:pt x="575187" y="0"/>
                </a:moveTo>
                <a:lnTo>
                  <a:pt x="2536723" y="0"/>
                </a:lnTo>
                <a:lnTo>
                  <a:pt x="3126658" y="1548581"/>
                </a:lnTo>
                <a:lnTo>
                  <a:pt x="1607574" y="2595716"/>
                </a:lnTo>
                <a:lnTo>
                  <a:pt x="0" y="1563329"/>
                </a:lnTo>
                <a:lnTo>
                  <a:pt x="575187" y="0"/>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25" name="Freeform 24"/>
          <p:cNvSpPr/>
          <p:nvPr/>
        </p:nvSpPr>
        <p:spPr>
          <a:xfrm>
            <a:off x="3181788" y="1682905"/>
            <a:ext cx="3259137" cy="766763"/>
          </a:xfrm>
          <a:custGeom>
            <a:avLst/>
            <a:gdLst>
              <a:gd name="connsiteX0" fmla="*/ 693174 w 3259393"/>
              <a:gd name="connsiteY0" fmla="*/ 766916 h 766916"/>
              <a:gd name="connsiteX1" fmla="*/ 0 w 3259393"/>
              <a:gd name="connsiteY1" fmla="*/ 0 h 766916"/>
              <a:gd name="connsiteX2" fmla="*/ 3259393 w 3259393"/>
              <a:gd name="connsiteY2" fmla="*/ 14749 h 766916"/>
              <a:gd name="connsiteX3" fmla="*/ 2684206 w 3259393"/>
              <a:gd name="connsiteY3" fmla="*/ 766916 h 766916"/>
              <a:gd name="connsiteX4" fmla="*/ 693174 w 3259393"/>
              <a:gd name="connsiteY4" fmla="*/ 766916 h 766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9393" h="766916">
                <a:moveTo>
                  <a:pt x="693174" y="766916"/>
                </a:moveTo>
                <a:lnTo>
                  <a:pt x="0" y="0"/>
                </a:lnTo>
                <a:lnTo>
                  <a:pt x="3259393" y="14749"/>
                </a:lnTo>
                <a:lnTo>
                  <a:pt x="2684206" y="766916"/>
                </a:lnTo>
                <a:lnTo>
                  <a:pt x="693174" y="766916"/>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26" name="Freeform 25"/>
          <p:cNvSpPr/>
          <p:nvPr/>
        </p:nvSpPr>
        <p:spPr>
          <a:xfrm rot="4154544">
            <a:off x="5307449" y="2543334"/>
            <a:ext cx="2460625" cy="892175"/>
          </a:xfrm>
          <a:custGeom>
            <a:avLst/>
            <a:gdLst>
              <a:gd name="connsiteX0" fmla="*/ 693174 w 3259393"/>
              <a:gd name="connsiteY0" fmla="*/ 766916 h 766916"/>
              <a:gd name="connsiteX1" fmla="*/ 0 w 3259393"/>
              <a:gd name="connsiteY1" fmla="*/ 0 h 766916"/>
              <a:gd name="connsiteX2" fmla="*/ 3259393 w 3259393"/>
              <a:gd name="connsiteY2" fmla="*/ 14749 h 766916"/>
              <a:gd name="connsiteX3" fmla="*/ 2684206 w 3259393"/>
              <a:gd name="connsiteY3" fmla="*/ 766916 h 766916"/>
              <a:gd name="connsiteX4" fmla="*/ 693174 w 3259393"/>
              <a:gd name="connsiteY4" fmla="*/ 766916 h 766916"/>
              <a:gd name="connsiteX0" fmla="*/ 758792 w 3259393"/>
              <a:gd name="connsiteY0" fmla="*/ 760241 h 766916"/>
              <a:gd name="connsiteX1" fmla="*/ 0 w 3259393"/>
              <a:gd name="connsiteY1" fmla="*/ 0 h 766916"/>
              <a:gd name="connsiteX2" fmla="*/ 3259393 w 3259393"/>
              <a:gd name="connsiteY2" fmla="*/ 14749 h 766916"/>
              <a:gd name="connsiteX3" fmla="*/ 2684206 w 3259393"/>
              <a:gd name="connsiteY3" fmla="*/ 766916 h 766916"/>
              <a:gd name="connsiteX4" fmla="*/ 758792 w 3259393"/>
              <a:gd name="connsiteY4" fmla="*/ 760241 h 766916"/>
              <a:gd name="connsiteX0" fmla="*/ 491091 w 2991692"/>
              <a:gd name="connsiteY0" fmla="*/ 800727 h 807402"/>
              <a:gd name="connsiteX1" fmla="*/ 0 w 2991692"/>
              <a:gd name="connsiteY1" fmla="*/ 0 h 807402"/>
              <a:gd name="connsiteX2" fmla="*/ 2991692 w 2991692"/>
              <a:gd name="connsiteY2" fmla="*/ 55235 h 807402"/>
              <a:gd name="connsiteX3" fmla="*/ 2416505 w 2991692"/>
              <a:gd name="connsiteY3" fmla="*/ 807402 h 807402"/>
              <a:gd name="connsiteX4" fmla="*/ 491091 w 2991692"/>
              <a:gd name="connsiteY4" fmla="*/ 800727 h 807402"/>
              <a:gd name="connsiteX0" fmla="*/ 491091 w 2991692"/>
              <a:gd name="connsiteY0" fmla="*/ 800727 h 840772"/>
              <a:gd name="connsiteX1" fmla="*/ 0 w 2991692"/>
              <a:gd name="connsiteY1" fmla="*/ 0 h 840772"/>
              <a:gd name="connsiteX2" fmla="*/ 2991692 w 2991692"/>
              <a:gd name="connsiteY2" fmla="*/ 55235 h 840772"/>
              <a:gd name="connsiteX3" fmla="*/ 2088414 w 2991692"/>
              <a:gd name="connsiteY3" fmla="*/ 840772 h 840772"/>
              <a:gd name="connsiteX4" fmla="*/ 491091 w 2991692"/>
              <a:gd name="connsiteY4" fmla="*/ 800727 h 840772"/>
              <a:gd name="connsiteX0" fmla="*/ 491091 w 2991692"/>
              <a:gd name="connsiteY0" fmla="*/ 800727 h 813189"/>
              <a:gd name="connsiteX1" fmla="*/ 0 w 2991692"/>
              <a:gd name="connsiteY1" fmla="*/ 0 h 813189"/>
              <a:gd name="connsiteX2" fmla="*/ 2991692 w 2991692"/>
              <a:gd name="connsiteY2" fmla="*/ 55235 h 813189"/>
              <a:gd name="connsiteX3" fmla="*/ 2098869 w 2991692"/>
              <a:gd name="connsiteY3" fmla="*/ 813189 h 813189"/>
              <a:gd name="connsiteX4" fmla="*/ 491091 w 2991692"/>
              <a:gd name="connsiteY4" fmla="*/ 800727 h 813189"/>
              <a:gd name="connsiteX0" fmla="*/ 491091 w 2318381"/>
              <a:gd name="connsiteY0" fmla="*/ 800727 h 813189"/>
              <a:gd name="connsiteX1" fmla="*/ 0 w 2318381"/>
              <a:gd name="connsiteY1" fmla="*/ 0 h 813189"/>
              <a:gd name="connsiteX2" fmla="*/ 2318381 w 2318381"/>
              <a:gd name="connsiteY2" fmla="*/ 83937 h 813189"/>
              <a:gd name="connsiteX3" fmla="*/ 2098869 w 2318381"/>
              <a:gd name="connsiteY3" fmla="*/ 813189 h 813189"/>
              <a:gd name="connsiteX4" fmla="*/ 491091 w 2318381"/>
              <a:gd name="connsiteY4" fmla="*/ 800727 h 813189"/>
              <a:gd name="connsiteX0" fmla="*/ 491091 w 2375436"/>
              <a:gd name="connsiteY0" fmla="*/ 800727 h 813189"/>
              <a:gd name="connsiteX1" fmla="*/ 0 w 2375436"/>
              <a:gd name="connsiteY1" fmla="*/ 0 h 813189"/>
              <a:gd name="connsiteX2" fmla="*/ 2375436 w 2375436"/>
              <a:gd name="connsiteY2" fmla="*/ 58245 h 813189"/>
              <a:gd name="connsiteX3" fmla="*/ 2098869 w 2375436"/>
              <a:gd name="connsiteY3" fmla="*/ 813189 h 813189"/>
              <a:gd name="connsiteX4" fmla="*/ 491091 w 2375436"/>
              <a:gd name="connsiteY4" fmla="*/ 800727 h 813189"/>
              <a:gd name="connsiteX0" fmla="*/ 491091 w 2375436"/>
              <a:gd name="connsiteY0" fmla="*/ 800727 h 809852"/>
              <a:gd name="connsiteX1" fmla="*/ 0 w 2375436"/>
              <a:gd name="connsiteY1" fmla="*/ 0 h 809852"/>
              <a:gd name="connsiteX2" fmla="*/ 2375436 w 2375436"/>
              <a:gd name="connsiteY2" fmla="*/ 58245 h 809852"/>
              <a:gd name="connsiteX3" fmla="*/ 2131678 w 2375436"/>
              <a:gd name="connsiteY3" fmla="*/ 809852 h 809852"/>
              <a:gd name="connsiteX4" fmla="*/ 491091 w 2375436"/>
              <a:gd name="connsiteY4" fmla="*/ 800727 h 809852"/>
              <a:gd name="connsiteX0" fmla="*/ 491091 w 2416809"/>
              <a:gd name="connsiteY0" fmla="*/ 800727 h 809852"/>
              <a:gd name="connsiteX1" fmla="*/ 0 w 2416809"/>
              <a:gd name="connsiteY1" fmla="*/ 0 h 809852"/>
              <a:gd name="connsiteX2" fmla="*/ 2416809 w 2416809"/>
              <a:gd name="connsiteY2" fmla="*/ 73926 h 809852"/>
              <a:gd name="connsiteX3" fmla="*/ 2131678 w 2416809"/>
              <a:gd name="connsiteY3" fmla="*/ 809852 h 809852"/>
              <a:gd name="connsiteX4" fmla="*/ 491091 w 2416809"/>
              <a:gd name="connsiteY4" fmla="*/ 800727 h 809852"/>
              <a:gd name="connsiteX0" fmla="*/ 491091 w 2434379"/>
              <a:gd name="connsiteY0" fmla="*/ 814774 h 823899"/>
              <a:gd name="connsiteX1" fmla="*/ 0 w 2434379"/>
              <a:gd name="connsiteY1" fmla="*/ 14047 h 823899"/>
              <a:gd name="connsiteX2" fmla="*/ 2434379 w 2434379"/>
              <a:gd name="connsiteY2" fmla="*/ 0 h 823899"/>
              <a:gd name="connsiteX3" fmla="*/ 2131678 w 2434379"/>
              <a:gd name="connsiteY3" fmla="*/ 823899 h 823899"/>
              <a:gd name="connsiteX4" fmla="*/ 491091 w 2434379"/>
              <a:gd name="connsiteY4" fmla="*/ 814774 h 823899"/>
              <a:gd name="connsiteX0" fmla="*/ 491091 w 2431041"/>
              <a:gd name="connsiteY0" fmla="*/ 847584 h 856709"/>
              <a:gd name="connsiteX1" fmla="*/ 0 w 2431041"/>
              <a:gd name="connsiteY1" fmla="*/ 46857 h 856709"/>
              <a:gd name="connsiteX2" fmla="*/ 2431041 w 2431041"/>
              <a:gd name="connsiteY2" fmla="*/ 0 h 856709"/>
              <a:gd name="connsiteX3" fmla="*/ 2131678 w 2431041"/>
              <a:gd name="connsiteY3" fmla="*/ 856709 h 856709"/>
              <a:gd name="connsiteX4" fmla="*/ 491091 w 2431041"/>
              <a:gd name="connsiteY4" fmla="*/ 847584 h 856709"/>
              <a:gd name="connsiteX0" fmla="*/ 491091 w 2496658"/>
              <a:gd name="connsiteY0" fmla="*/ 854258 h 863383"/>
              <a:gd name="connsiteX1" fmla="*/ 0 w 2496658"/>
              <a:gd name="connsiteY1" fmla="*/ 53531 h 863383"/>
              <a:gd name="connsiteX2" fmla="*/ 2496658 w 2496658"/>
              <a:gd name="connsiteY2" fmla="*/ 0 h 863383"/>
              <a:gd name="connsiteX3" fmla="*/ 2131678 w 2496658"/>
              <a:gd name="connsiteY3" fmla="*/ 863383 h 863383"/>
              <a:gd name="connsiteX4" fmla="*/ 491091 w 2496658"/>
              <a:gd name="connsiteY4" fmla="*/ 854258 h 863383"/>
              <a:gd name="connsiteX0" fmla="*/ 491091 w 2458622"/>
              <a:gd name="connsiteY0" fmla="*/ 837129 h 846254"/>
              <a:gd name="connsiteX1" fmla="*/ 0 w 2458622"/>
              <a:gd name="connsiteY1" fmla="*/ 36402 h 846254"/>
              <a:gd name="connsiteX2" fmla="*/ 2458622 w 2458622"/>
              <a:gd name="connsiteY2" fmla="*/ 0 h 846254"/>
              <a:gd name="connsiteX3" fmla="*/ 2131678 w 2458622"/>
              <a:gd name="connsiteY3" fmla="*/ 846254 h 846254"/>
              <a:gd name="connsiteX4" fmla="*/ 491091 w 2458622"/>
              <a:gd name="connsiteY4" fmla="*/ 837129 h 846254"/>
              <a:gd name="connsiteX0" fmla="*/ 491091 w 2460513"/>
              <a:gd name="connsiteY0" fmla="*/ 883729 h 892854"/>
              <a:gd name="connsiteX1" fmla="*/ 0 w 2460513"/>
              <a:gd name="connsiteY1" fmla="*/ 83002 h 892854"/>
              <a:gd name="connsiteX2" fmla="*/ 2460513 w 2460513"/>
              <a:gd name="connsiteY2" fmla="*/ 0 h 892854"/>
              <a:gd name="connsiteX3" fmla="*/ 2131678 w 2460513"/>
              <a:gd name="connsiteY3" fmla="*/ 892854 h 892854"/>
              <a:gd name="connsiteX4" fmla="*/ 491091 w 2460513"/>
              <a:gd name="connsiteY4" fmla="*/ 883729 h 892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0513" h="892854">
                <a:moveTo>
                  <a:pt x="491091" y="883729"/>
                </a:moveTo>
                <a:lnTo>
                  <a:pt x="0" y="83002"/>
                </a:lnTo>
                <a:lnTo>
                  <a:pt x="2460513" y="0"/>
                </a:lnTo>
                <a:lnTo>
                  <a:pt x="2131678" y="892854"/>
                </a:lnTo>
                <a:lnTo>
                  <a:pt x="491091" y="883729"/>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27" name="Freeform 26"/>
          <p:cNvSpPr/>
          <p:nvPr/>
        </p:nvSpPr>
        <p:spPr>
          <a:xfrm rot="17287654">
            <a:off x="1933219" y="2472690"/>
            <a:ext cx="2486025" cy="1033463"/>
          </a:xfrm>
          <a:custGeom>
            <a:avLst/>
            <a:gdLst>
              <a:gd name="connsiteX0" fmla="*/ 693174 w 3259393"/>
              <a:gd name="connsiteY0" fmla="*/ 766916 h 766916"/>
              <a:gd name="connsiteX1" fmla="*/ 0 w 3259393"/>
              <a:gd name="connsiteY1" fmla="*/ 0 h 766916"/>
              <a:gd name="connsiteX2" fmla="*/ 3259393 w 3259393"/>
              <a:gd name="connsiteY2" fmla="*/ 14749 h 766916"/>
              <a:gd name="connsiteX3" fmla="*/ 2684206 w 3259393"/>
              <a:gd name="connsiteY3" fmla="*/ 766916 h 766916"/>
              <a:gd name="connsiteX4" fmla="*/ 693174 w 3259393"/>
              <a:gd name="connsiteY4" fmla="*/ 766916 h 766916"/>
              <a:gd name="connsiteX0" fmla="*/ 758792 w 3259393"/>
              <a:gd name="connsiteY0" fmla="*/ 760241 h 766916"/>
              <a:gd name="connsiteX1" fmla="*/ 0 w 3259393"/>
              <a:gd name="connsiteY1" fmla="*/ 0 h 766916"/>
              <a:gd name="connsiteX2" fmla="*/ 3259393 w 3259393"/>
              <a:gd name="connsiteY2" fmla="*/ 14749 h 766916"/>
              <a:gd name="connsiteX3" fmla="*/ 2684206 w 3259393"/>
              <a:gd name="connsiteY3" fmla="*/ 766916 h 766916"/>
              <a:gd name="connsiteX4" fmla="*/ 758792 w 3259393"/>
              <a:gd name="connsiteY4" fmla="*/ 760241 h 766916"/>
              <a:gd name="connsiteX0" fmla="*/ 491091 w 2991692"/>
              <a:gd name="connsiteY0" fmla="*/ 800727 h 807402"/>
              <a:gd name="connsiteX1" fmla="*/ 0 w 2991692"/>
              <a:gd name="connsiteY1" fmla="*/ 0 h 807402"/>
              <a:gd name="connsiteX2" fmla="*/ 2991692 w 2991692"/>
              <a:gd name="connsiteY2" fmla="*/ 55235 h 807402"/>
              <a:gd name="connsiteX3" fmla="*/ 2416505 w 2991692"/>
              <a:gd name="connsiteY3" fmla="*/ 807402 h 807402"/>
              <a:gd name="connsiteX4" fmla="*/ 491091 w 2991692"/>
              <a:gd name="connsiteY4" fmla="*/ 800727 h 807402"/>
              <a:gd name="connsiteX0" fmla="*/ 491091 w 2991692"/>
              <a:gd name="connsiteY0" fmla="*/ 800727 h 840772"/>
              <a:gd name="connsiteX1" fmla="*/ 0 w 2991692"/>
              <a:gd name="connsiteY1" fmla="*/ 0 h 840772"/>
              <a:gd name="connsiteX2" fmla="*/ 2991692 w 2991692"/>
              <a:gd name="connsiteY2" fmla="*/ 55235 h 840772"/>
              <a:gd name="connsiteX3" fmla="*/ 2088414 w 2991692"/>
              <a:gd name="connsiteY3" fmla="*/ 840772 h 840772"/>
              <a:gd name="connsiteX4" fmla="*/ 491091 w 2991692"/>
              <a:gd name="connsiteY4" fmla="*/ 800727 h 840772"/>
              <a:gd name="connsiteX0" fmla="*/ 491091 w 2991692"/>
              <a:gd name="connsiteY0" fmla="*/ 800727 h 813189"/>
              <a:gd name="connsiteX1" fmla="*/ 0 w 2991692"/>
              <a:gd name="connsiteY1" fmla="*/ 0 h 813189"/>
              <a:gd name="connsiteX2" fmla="*/ 2991692 w 2991692"/>
              <a:gd name="connsiteY2" fmla="*/ 55235 h 813189"/>
              <a:gd name="connsiteX3" fmla="*/ 2098869 w 2991692"/>
              <a:gd name="connsiteY3" fmla="*/ 813189 h 813189"/>
              <a:gd name="connsiteX4" fmla="*/ 491091 w 2991692"/>
              <a:gd name="connsiteY4" fmla="*/ 800727 h 813189"/>
              <a:gd name="connsiteX0" fmla="*/ 491091 w 2318381"/>
              <a:gd name="connsiteY0" fmla="*/ 800727 h 813189"/>
              <a:gd name="connsiteX1" fmla="*/ 0 w 2318381"/>
              <a:gd name="connsiteY1" fmla="*/ 0 h 813189"/>
              <a:gd name="connsiteX2" fmla="*/ 2318381 w 2318381"/>
              <a:gd name="connsiteY2" fmla="*/ 83937 h 813189"/>
              <a:gd name="connsiteX3" fmla="*/ 2098869 w 2318381"/>
              <a:gd name="connsiteY3" fmla="*/ 813189 h 813189"/>
              <a:gd name="connsiteX4" fmla="*/ 491091 w 2318381"/>
              <a:gd name="connsiteY4" fmla="*/ 800727 h 813189"/>
              <a:gd name="connsiteX0" fmla="*/ 491091 w 2375436"/>
              <a:gd name="connsiteY0" fmla="*/ 800727 h 813189"/>
              <a:gd name="connsiteX1" fmla="*/ 0 w 2375436"/>
              <a:gd name="connsiteY1" fmla="*/ 0 h 813189"/>
              <a:gd name="connsiteX2" fmla="*/ 2375436 w 2375436"/>
              <a:gd name="connsiteY2" fmla="*/ 58245 h 813189"/>
              <a:gd name="connsiteX3" fmla="*/ 2098869 w 2375436"/>
              <a:gd name="connsiteY3" fmla="*/ 813189 h 813189"/>
              <a:gd name="connsiteX4" fmla="*/ 491091 w 2375436"/>
              <a:gd name="connsiteY4" fmla="*/ 800727 h 813189"/>
              <a:gd name="connsiteX0" fmla="*/ 491091 w 2375436"/>
              <a:gd name="connsiteY0" fmla="*/ 800727 h 809852"/>
              <a:gd name="connsiteX1" fmla="*/ 0 w 2375436"/>
              <a:gd name="connsiteY1" fmla="*/ 0 h 809852"/>
              <a:gd name="connsiteX2" fmla="*/ 2375436 w 2375436"/>
              <a:gd name="connsiteY2" fmla="*/ 58245 h 809852"/>
              <a:gd name="connsiteX3" fmla="*/ 2131678 w 2375436"/>
              <a:gd name="connsiteY3" fmla="*/ 809852 h 809852"/>
              <a:gd name="connsiteX4" fmla="*/ 491091 w 2375436"/>
              <a:gd name="connsiteY4" fmla="*/ 800727 h 809852"/>
              <a:gd name="connsiteX0" fmla="*/ 491091 w 2416809"/>
              <a:gd name="connsiteY0" fmla="*/ 800727 h 809852"/>
              <a:gd name="connsiteX1" fmla="*/ 0 w 2416809"/>
              <a:gd name="connsiteY1" fmla="*/ 0 h 809852"/>
              <a:gd name="connsiteX2" fmla="*/ 2416809 w 2416809"/>
              <a:gd name="connsiteY2" fmla="*/ 73926 h 809852"/>
              <a:gd name="connsiteX3" fmla="*/ 2131678 w 2416809"/>
              <a:gd name="connsiteY3" fmla="*/ 809852 h 809852"/>
              <a:gd name="connsiteX4" fmla="*/ 491091 w 2416809"/>
              <a:gd name="connsiteY4" fmla="*/ 800727 h 809852"/>
              <a:gd name="connsiteX0" fmla="*/ 509945 w 2416809"/>
              <a:gd name="connsiteY0" fmla="*/ 763518 h 809852"/>
              <a:gd name="connsiteX1" fmla="*/ 0 w 2416809"/>
              <a:gd name="connsiteY1" fmla="*/ 0 h 809852"/>
              <a:gd name="connsiteX2" fmla="*/ 2416809 w 2416809"/>
              <a:gd name="connsiteY2" fmla="*/ 73926 h 809852"/>
              <a:gd name="connsiteX3" fmla="*/ 2131678 w 2416809"/>
              <a:gd name="connsiteY3" fmla="*/ 809852 h 809852"/>
              <a:gd name="connsiteX4" fmla="*/ 509945 w 2416809"/>
              <a:gd name="connsiteY4" fmla="*/ 763518 h 809852"/>
              <a:gd name="connsiteX0" fmla="*/ 486751 w 2416809"/>
              <a:gd name="connsiteY0" fmla="*/ 740075 h 809852"/>
              <a:gd name="connsiteX1" fmla="*/ 0 w 2416809"/>
              <a:gd name="connsiteY1" fmla="*/ 0 h 809852"/>
              <a:gd name="connsiteX2" fmla="*/ 2416809 w 2416809"/>
              <a:gd name="connsiteY2" fmla="*/ 73926 h 809852"/>
              <a:gd name="connsiteX3" fmla="*/ 2131678 w 2416809"/>
              <a:gd name="connsiteY3" fmla="*/ 809852 h 809852"/>
              <a:gd name="connsiteX4" fmla="*/ 486751 w 2416809"/>
              <a:gd name="connsiteY4" fmla="*/ 740075 h 809852"/>
              <a:gd name="connsiteX0" fmla="*/ 486751 w 2660176"/>
              <a:gd name="connsiteY0" fmla="*/ 823417 h 893194"/>
              <a:gd name="connsiteX1" fmla="*/ 0 w 2660176"/>
              <a:gd name="connsiteY1" fmla="*/ 83342 h 893194"/>
              <a:gd name="connsiteX2" fmla="*/ 2660176 w 2660176"/>
              <a:gd name="connsiteY2" fmla="*/ 0 h 893194"/>
              <a:gd name="connsiteX3" fmla="*/ 2131678 w 2660176"/>
              <a:gd name="connsiteY3" fmla="*/ 893194 h 893194"/>
              <a:gd name="connsiteX4" fmla="*/ 486751 w 2660176"/>
              <a:gd name="connsiteY4" fmla="*/ 823417 h 893194"/>
              <a:gd name="connsiteX0" fmla="*/ 262740 w 2436165"/>
              <a:gd name="connsiteY0" fmla="*/ 823417 h 893194"/>
              <a:gd name="connsiteX1" fmla="*/ 0 w 2436165"/>
              <a:gd name="connsiteY1" fmla="*/ 56561 h 893194"/>
              <a:gd name="connsiteX2" fmla="*/ 2436165 w 2436165"/>
              <a:gd name="connsiteY2" fmla="*/ 0 h 893194"/>
              <a:gd name="connsiteX3" fmla="*/ 1907667 w 2436165"/>
              <a:gd name="connsiteY3" fmla="*/ 893194 h 893194"/>
              <a:gd name="connsiteX4" fmla="*/ 262740 w 2436165"/>
              <a:gd name="connsiteY4" fmla="*/ 823417 h 893194"/>
              <a:gd name="connsiteX0" fmla="*/ 262740 w 2422399"/>
              <a:gd name="connsiteY0" fmla="*/ 865466 h 935243"/>
              <a:gd name="connsiteX1" fmla="*/ 0 w 2422399"/>
              <a:gd name="connsiteY1" fmla="*/ 98610 h 935243"/>
              <a:gd name="connsiteX2" fmla="*/ 2422399 w 2422399"/>
              <a:gd name="connsiteY2" fmla="*/ 0 h 935243"/>
              <a:gd name="connsiteX3" fmla="*/ 1907667 w 2422399"/>
              <a:gd name="connsiteY3" fmla="*/ 935243 h 935243"/>
              <a:gd name="connsiteX4" fmla="*/ 262740 w 2422399"/>
              <a:gd name="connsiteY4" fmla="*/ 865466 h 935243"/>
              <a:gd name="connsiteX0" fmla="*/ 281095 w 2440754"/>
              <a:gd name="connsiteY0" fmla="*/ 865466 h 935243"/>
              <a:gd name="connsiteX1" fmla="*/ 0 w 2440754"/>
              <a:gd name="connsiteY1" fmla="*/ 42545 h 935243"/>
              <a:gd name="connsiteX2" fmla="*/ 2440754 w 2440754"/>
              <a:gd name="connsiteY2" fmla="*/ 0 h 935243"/>
              <a:gd name="connsiteX3" fmla="*/ 1926022 w 2440754"/>
              <a:gd name="connsiteY3" fmla="*/ 935243 h 935243"/>
              <a:gd name="connsiteX4" fmla="*/ 281095 w 2440754"/>
              <a:gd name="connsiteY4" fmla="*/ 865466 h 935243"/>
              <a:gd name="connsiteX0" fmla="*/ 313216 w 2472875"/>
              <a:gd name="connsiteY0" fmla="*/ 921035 h 990812"/>
              <a:gd name="connsiteX1" fmla="*/ 0 w 2472875"/>
              <a:gd name="connsiteY1" fmla="*/ 0 h 990812"/>
              <a:gd name="connsiteX2" fmla="*/ 2472875 w 2472875"/>
              <a:gd name="connsiteY2" fmla="*/ 55569 h 990812"/>
              <a:gd name="connsiteX3" fmla="*/ 1958143 w 2472875"/>
              <a:gd name="connsiteY3" fmla="*/ 990812 h 990812"/>
              <a:gd name="connsiteX4" fmla="*/ 313216 w 2472875"/>
              <a:gd name="connsiteY4" fmla="*/ 921035 h 990812"/>
              <a:gd name="connsiteX0" fmla="*/ 326982 w 2486641"/>
              <a:gd name="connsiteY0" fmla="*/ 963084 h 1032861"/>
              <a:gd name="connsiteX1" fmla="*/ 0 w 2486641"/>
              <a:gd name="connsiteY1" fmla="*/ 0 h 1032861"/>
              <a:gd name="connsiteX2" fmla="*/ 2486641 w 2486641"/>
              <a:gd name="connsiteY2" fmla="*/ 97618 h 1032861"/>
              <a:gd name="connsiteX3" fmla="*/ 1971909 w 2486641"/>
              <a:gd name="connsiteY3" fmla="*/ 1032861 h 1032861"/>
              <a:gd name="connsiteX4" fmla="*/ 326982 w 2486641"/>
              <a:gd name="connsiteY4" fmla="*/ 963084 h 1032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6641" h="1032861">
                <a:moveTo>
                  <a:pt x="326982" y="963084"/>
                </a:moveTo>
                <a:lnTo>
                  <a:pt x="0" y="0"/>
                </a:lnTo>
                <a:lnTo>
                  <a:pt x="2486641" y="97618"/>
                </a:lnTo>
                <a:lnTo>
                  <a:pt x="1971909" y="1032861"/>
                </a:lnTo>
                <a:lnTo>
                  <a:pt x="326982" y="963084"/>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28" name="Freeform 27"/>
          <p:cNvSpPr/>
          <p:nvPr/>
        </p:nvSpPr>
        <p:spPr>
          <a:xfrm>
            <a:off x="4923274" y="3999066"/>
            <a:ext cx="2462213" cy="1931988"/>
          </a:xfrm>
          <a:custGeom>
            <a:avLst/>
            <a:gdLst>
              <a:gd name="connsiteX0" fmla="*/ 1504336 w 2300749"/>
              <a:gd name="connsiteY0" fmla="*/ 0 h 1902541"/>
              <a:gd name="connsiteX1" fmla="*/ 2300749 w 2300749"/>
              <a:gd name="connsiteY1" fmla="*/ 14748 h 1902541"/>
              <a:gd name="connsiteX2" fmla="*/ 44246 w 2300749"/>
              <a:gd name="connsiteY2" fmla="*/ 1902541 h 1902541"/>
              <a:gd name="connsiteX3" fmla="*/ 0 w 2300749"/>
              <a:gd name="connsiteY3" fmla="*/ 1061883 h 1902541"/>
              <a:gd name="connsiteX4" fmla="*/ 1504336 w 2300749"/>
              <a:gd name="connsiteY4" fmla="*/ 0 h 1902541"/>
              <a:gd name="connsiteX0" fmla="*/ 1504336 w 2462982"/>
              <a:gd name="connsiteY0" fmla="*/ 1 h 1902542"/>
              <a:gd name="connsiteX1" fmla="*/ 2462982 w 2462982"/>
              <a:gd name="connsiteY1" fmla="*/ 0 h 1902542"/>
              <a:gd name="connsiteX2" fmla="*/ 44246 w 2462982"/>
              <a:gd name="connsiteY2" fmla="*/ 1902542 h 1902542"/>
              <a:gd name="connsiteX3" fmla="*/ 0 w 2462982"/>
              <a:gd name="connsiteY3" fmla="*/ 1061884 h 1902542"/>
              <a:gd name="connsiteX4" fmla="*/ 1504336 w 2462982"/>
              <a:gd name="connsiteY4" fmla="*/ 1 h 1902542"/>
              <a:gd name="connsiteX0" fmla="*/ 1504336 w 2462982"/>
              <a:gd name="connsiteY0" fmla="*/ 1 h 1858297"/>
              <a:gd name="connsiteX1" fmla="*/ 2462982 w 2462982"/>
              <a:gd name="connsiteY1" fmla="*/ 0 h 1858297"/>
              <a:gd name="connsiteX2" fmla="*/ 1 w 2462982"/>
              <a:gd name="connsiteY2" fmla="*/ 1858297 h 1858297"/>
              <a:gd name="connsiteX3" fmla="*/ 0 w 2462982"/>
              <a:gd name="connsiteY3" fmla="*/ 1061884 h 1858297"/>
              <a:gd name="connsiteX4" fmla="*/ 1504336 w 2462982"/>
              <a:gd name="connsiteY4" fmla="*/ 1 h 1858297"/>
              <a:gd name="connsiteX0" fmla="*/ 1504336 w 2462982"/>
              <a:gd name="connsiteY0" fmla="*/ 1 h 2020529"/>
              <a:gd name="connsiteX1" fmla="*/ 2462982 w 2462982"/>
              <a:gd name="connsiteY1" fmla="*/ 0 h 2020529"/>
              <a:gd name="connsiteX2" fmla="*/ 14749 w 2462982"/>
              <a:gd name="connsiteY2" fmla="*/ 2020529 h 2020529"/>
              <a:gd name="connsiteX3" fmla="*/ 0 w 2462982"/>
              <a:gd name="connsiteY3" fmla="*/ 1061884 h 2020529"/>
              <a:gd name="connsiteX4" fmla="*/ 1504336 w 2462982"/>
              <a:gd name="connsiteY4" fmla="*/ 1 h 2020529"/>
              <a:gd name="connsiteX0" fmla="*/ 1504336 w 2462982"/>
              <a:gd name="connsiteY0" fmla="*/ 1 h 1932038"/>
              <a:gd name="connsiteX1" fmla="*/ 2462982 w 2462982"/>
              <a:gd name="connsiteY1" fmla="*/ 0 h 1932038"/>
              <a:gd name="connsiteX2" fmla="*/ 14749 w 2462982"/>
              <a:gd name="connsiteY2" fmla="*/ 1932038 h 1932038"/>
              <a:gd name="connsiteX3" fmla="*/ 0 w 2462982"/>
              <a:gd name="connsiteY3" fmla="*/ 1061884 h 1932038"/>
              <a:gd name="connsiteX4" fmla="*/ 1504336 w 2462982"/>
              <a:gd name="connsiteY4" fmla="*/ 1 h 1932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2982" h="1932038">
                <a:moveTo>
                  <a:pt x="1504336" y="1"/>
                </a:moveTo>
                <a:lnTo>
                  <a:pt x="2462982" y="0"/>
                </a:lnTo>
                <a:lnTo>
                  <a:pt x="14749" y="1932038"/>
                </a:lnTo>
                <a:cubicBezTo>
                  <a:pt x="14749" y="1666567"/>
                  <a:pt x="0" y="1327355"/>
                  <a:pt x="0" y="1061884"/>
                </a:cubicBezTo>
                <a:lnTo>
                  <a:pt x="1504336" y="1"/>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29" name="Freeform 28"/>
          <p:cNvSpPr/>
          <p:nvPr/>
        </p:nvSpPr>
        <p:spPr>
          <a:xfrm>
            <a:off x="2297549" y="4013354"/>
            <a:ext cx="2640013" cy="1903412"/>
          </a:xfrm>
          <a:custGeom>
            <a:avLst/>
            <a:gdLst>
              <a:gd name="connsiteX0" fmla="*/ 0 w 2507226"/>
              <a:gd name="connsiteY0" fmla="*/ 14748 h 1843548"/>
              <a:gd name="connsiteX1" fmla="*/ 2492477 w 2507226"/>
              <a:gd name="connsiteY1" fmla="*/ 1843548 h 1843548"/>
              <a:gd name="connsiteX2" fmla="*/ 2507226 w 2507226"/>
              <a:gd name="connsiteY2" fmla="*/ 1032387 h 1843548"/>
              <a:gd name="connsiteX3" fmla="*/ 855407 w 2507226"/>
              <a:gd name="connsiteY3" fmla="*/ 0 h 1843548"/>
              <a:gd name="connsiteX4" fmla="*/ 0 w 2507226"/>
              <a:gd name="connsiteY4" fmla="*/ 14748 h 1843548"/>
              <a:gd name="connsiteX0" fmla="*/ 0 w 2551471"/>
              <a:gd name="connsiteY0" fmla="*/ 29497 h 1843548"/>
              <a:gd name="connsiteX1" fmla="*/ 2536722 w 2551471"/>
              <a:gd name="connsiteY1" fmla="*/ 1843548 h 1843548"/>
              <a:gd name="connsiteX2" fmla="*/ 2551471 w 2551471"/>
              <a:gd name="connsiteY2" fmla="*/ 1032387 h 1843548"/>
              <a:gd name="connsiteX3" fmla="*/ 899652 w 2551471"/>
              <a:gd name="connsiteY3" fmla="*/ 0 h 1843548"/>
              <a:gd name="connsiteX4" fmla="*/ 0 w 2551471"/>
              <a:gd name="connsiteY4" fmla="*/ 29497 h 1843548"/>
              <a:gd name="connsiteX0" fmla="*/ 0 w 2610464"/>
              <a:gd name="connsiteY0" fmla="*/ 0 h 1843548"/>
              <a:gd name="connsiteX1" fmla="*/ 2595715 w 2610464"/>
              <a:gd name="connsiteY1" fmla="*/ 1843548 h 1843548"/>
              <a:gd name="connsiteX2" fmla="*/ 2610464 w 2610464"/>
              <a:gd name="connsiteY2" fmla="*/ 1032387 h 1843548"/>
              <a:gd name="connsiteX3" fmla="*/ 958645 w 2610464"/>
              <a:gd name="connsiteY3" fmla="*/ 0 h 1843548"/>
              <a:gd name="connsiteX4" fmla="*/ 0 w 2610464"/>
              <a:gd name="connsiteY4" fmla="*/ 0 h 1843548"/>
              <a:gd name="connsiteX0" fmla="*/ 0 w 2610464"/>
              <a:gd name="connsiteY0" fmla="*/ 0 h 1843548"/>
              <a:gd name="connsiteX1" fmla="*/ 2595715 w 2610464"/>
              <a:gd name="connsiteY1" fmla="*/ 1843548 h 1843548"/>
              <a:gd name="connsiteX2" fmla="*/ 2610464 w 2610464"/>
              <a:gd name="connsiteY2" fmla="*/ 1032387 h 1843548"/>
              <a:gd name="connsiteX3" fmla="*/ 1002890 w 2610464"/>
              <a:gd name="connsiteY3" fmla="*/ 0 h 1843548"/>
              <a:gd name="connsiteX4" fmla="*/ 0 w 2610464"/>
              <a:gd name="connsiteY4" fmla="*/ 0 h 1843548"/>
              <a:gd name="connsiteX0" fmla="*/ 0 w 2639960"/>
              <a:gd name="connsiteY0" fmla="*/ 0 h 1843548"/>
              <a:gd name="connsiteX1" fmla="*/ 2625211 w 2639960"/>
              <a:gd name="connsiteY1" fmla="*/ 1843548 h 1843548"/>
              <a:gd name="connsiteX2" fmla="*/ 2639960 w 2639960"/>
              <a:gd name="connsiteY2" fmla="*/ 1032387 h 1843548"/>
              <a:gd name="connsiteX3" fmla="*/ 1032386 w 2639960"/>
              <a:gd name="connsiteY3" fmla="*/ 0 h 1843548"/>
              <a:gd name="connsiteX4" fmla="*/ 0 w 2639960"/>
              <a:gd name="connsiteY4" fmla="*/ 0 h 1843548"/>
              <a:gd name="connsiteX0" fmla="*/ 0 w 2639960"/>
              <a:gd name="connsiteY0" fmla="*/ 0 h 1902542"/>
              <a:gd name="connsiteX1" fmla="*/ 2639959 w 2639960"/>
              <a:gd name="connsiteY1" fmla="*/ 1902542 h 1902542"/>
              <a:gd name="connsiteX2" fmla="*/ 2639960 w 2639960"/>
              <a:gd name="connsiteY2" fmla="*/ 1032387 h 1902542"/>
              <a:gd name="connsiteX3" fmla="*/ 1032386 w 2639960"/>
              <a:gd name="connsiteY3" fmla="*/ 0 h 1902542"/>
              <a:gd name="connsiteX4" fmla="*/ 0 w 2639960"/>
              <a:gd name="connsiteY4" fmla="*/ 0 h 1902542"/>
              <a:gd name="connsiteX0" fmla="*/ 0 w 2669456"/>
              <a:gd name="connsiteY0" fmla="*/ 0 h 1946787"/>
              <a:gd name="connsiteX1" fmla="*/ 2669456 w 2669456"/>
              <a:gd name="connsiteY1" fmla="*/ 1946787 h 1946787"/>
              <a:gd name="connsiteX2" fmla="*/ 2639960 w 2669456"/>
              <a:gd name="connsiteY2" fmla="*/ 1032387 h 1946787"/>
              <a:gd name="connsiteX3" fmla="*/ 1032386 w 2669456"/>
              <a:gd name="connsiteY3" fmla="*/ 0 h 1946787"/>
              <a:gd name="connsiteX4" fmla="*/ 0 w 2669456"/>
              <a:gd name="connsiteY4" fmla="*/ 0 h 1946787"/>
              <a:gd name="connsiteX0" fmla="*/ 0 w 2654708"/>
              <a:gd name="connsiteY0" fmla="*/ 0 h 1976284"/>
              <a:gd name="connsiteX1" fmla="*/ 2654708 w 2654708"/>
              <a:gd name="connsiteY1" fmla="*/ 1976284 h 1976284"/>
              <a:gd name="connsiteX2" fmla="*/ 2639960 w 2654708"/>
              <a:gd name="connsiteY2" fmla="*/ 1032387 h 1976284"/>
              <a:gd name="connsiteX3" fmla="*/ 1032386 w 2654708"/>
              <a:gd name="connsiteY3" fmla="*/ 0 h 1976284"/>
              <a:gd name="connsiteX4" fmla="*/ 0 w 2654708"/>
              <a:gd name="connsiteY4" fmla="*/ 0 h 1976284"/>
              <a:gd name="connsiteX0" fmla="*/ 0 w 2669457"/>
              <a:gd name="connsiteY0" fmla="*/ 0 h 1902542"/>
              <a:gd name="connsiteX1" fmla="*/ 2669457 w 2669457"/>
              <a:gd name="connsiteY1" fmla="*/ 1902542 h 1902542"/>
              <a:gd name="connsiteX2" fmla="*/ 2639960 w 2669457"/>
              <a:gd name="connsiteY2" fmla="*/ 1032387 h 1902542"/>
              <a:gd name="connsiteX3" fmla="*/ 1032386 w 2669457"/>
              <a:gd name="connsiteY3" fmla="*/ 0 h 1902542"/>
              <a:gd name="connsiteX4" fmla="*/ 0 w 2669457"/>
              <a:gd name="connsiteY4" fmla="*/ 0 h 1902542"/>
              <a:gd name="connsiteX0" fmla="*/ 0 w 2698954"/>
              <a:gd name="connsiteY0" fmla="*/ 0 h 1932039"/>
              <a:gd name="connsiteX1" fmla="*/ 2698954 w 2698954"/>
              <a:gd name="connsiteY1" fmla="*/ 1932039 h 1932039"/>
              <a:gd name="connsiteX2" fmla="*/ 2639960 w 2698954"/>
              <a:gd name="connsiteY2" fmla="*/ 1032387 h 1932039"/>
              <a:gd name="connsiteX3" fmla="*/ 1032386 w 2698954"/>
              <a:gd name="connsiteY3" fmla="*/ 0 h 1932039"/>
              <a:gd name="connsiteX4" fmla="*/ 0 w 2698954"/>
              <a:gd name="connsiteY4" fmla="*/ 0 h 1932039"/>
              <a:gd name="connsiteX0" fmla="*/ 0 w 2639960"/>
              <a:gd name="connsiteY0" fmla="*/ 0 h 1902542"/>
              <a:gd name="connsiteX1" fmla="*/ 2625212 w 2639960"/>
              <a:gd name="connsiteY1" fmla="*/ 1902542 h 1902542"/>
              <a:gd name="connsiteX2" fmla="*/ 2639960 w 2639960"/>
              <a:gd name="connsiteY2" fmla="*/ 1032387 h 1902542"/>
              <a:gd name="connsiteX3" fmla="*/ 1032386 w 2639960"/>
              <a:gd name="connsiteY3" fmla="*/ 0 h 1902542"/>
              <a:gd name="connsiteX4" fmla="*/ 0 w 2639960"/>
              <a:gd name="connsiteY4" fmla="*/ 0 h 1902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9960" h="1902542">
                <a:moveTo>
                  <a:pt x="0" y="0"/>
                </a:moveTo>
                <a:lnTo>
                  <a:pt x="2625212" y="1902542"/>
                </a:lnTo>
                <a:cubicBezTo>
                  <a:pt x="2625212" y="1612490"/>
                  <a:pt x="2639960" y="1322439"/>
                  <a:pt x="2639960" y="1032387"/>
                </a:cubicBezTo>
                <a:lnTo>
                  <a:pt x="1032386" y="0"/>
                </a:lnTo>
                <a:lnTo>
                  <a:pt x="0"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30" name="TextBox 29"/>
          <p:cNvSpPr txBox="1"/>
          <p:nvPr/>
        </p:nvSpPr>
        <p:spPr>
          <a:xfrm>
            <a:off x="3420890" y="1644121"/>
            <a:ext cx="2819630" cy="400110"/>
          </a:xfrm>
          <a:prstGeom prst="rect">
            <a:avLst/>
          </a:prstGeom>
          <a:noFill/>
        </p:spPr>
        <p:txBody>
          <a:bodyPr wrap="square">
            <a:spAutoFit/>
          </a:bodyPr>
          <a:lstStyle/>
          <a:p>
            <a:pPr algn="ctr">
              <a:defRPr/>
            </a:pPr>
            <a:r>
              <a:rPr lang="en-AU" sz="2000" b="1" dirty="0" smtClean="0"/>
              <a:t>Communicate &amp; Apply</a:t>
            </a:r>
            <a:endParaRPr lang="en-AU" sz="2000" b="1" dirty="0"/>
          </a:p>
        </p:txBody>
      </p:sp>
      <p:sp>
        <p:nvSpPr>
          <p:cNvPr id="31" name="TextBox 30"/>
          <p:cNvSpPr txBox="1"/>
          <p:nvPr/>
        </p:nvSpPr>
        <p:spPr>
          <a:xfrm rot="19338691">
            <a:off x="4634429" y="4196309"/>
            <a:ext cx="3053701" cy="400110"/>
          </a:xfrm>
          <a:prstGeom prst="rect">
            <a:avLst/>
          </a:prstGeom>
          <a:noFill/>
        </p:spPr>
        <p:txBody>
          <a:bodyPr wrap="square">
            <a:spAutoFit/>
          </a:bodyPr>
          <a:lstStyle/>
          <a:p>
            <a:pPr>
              <a:defRPr/>
            </a:pPr>
            <a:r>
              <a:rPr lang="en-AU" sz="2000" b="1" dirty="0"/>
              <a:t>Evaluate &amp; Reflect</a:t>
            </a:r>
          </a:p>
        </p:txBody>
      </p:sp>
      <p:sp>
        <p:nvSpPr>
          <p:cNvPr id="32" name="TextBox 31"/>
          <p:cNvSpPr txBox="1"/>
          <p:nvPr/>
        </p:nvSpPr>
        <p:spPr>
          <a:xfrm rot="4015432">
            <a:off x="5727255" y="2774500"/>
            <a:ext cx="2016521" cy="384721"/>
          </a:xfrm>
          <a:prstGeom prst="rect">
            <a:avLst/>
          </a:prstGeom>
          <a:noFill/>
        </p:spPr>
        <p:txBody>
          <a:bodyPr wrap="square">
            <a:spAutoFit/>
          </a:bodyPr>
          <a:lstStyle/>
          <a:p>
            <a:pPr algn="ctr">
              <a:defRPr/>
            </a:pPr>
            <a:r>
              <a:rPr lang="en-AU" sz="1900" b="1" dirty="0" smtClean="0"/>
              <a:t>Find &amp; Generate</a:t>
            </a:r>
            <a:endParaRPr lang="en-AU" sz="1900" b="1" dirty="0"/>
          </a:p>
        </p:txBody>
      </p:sp>
      <p:sp>
        <p:nvSpPr>
          <p:cNvPr id="33" name="TextBox 32"/>
          <p:cNvSpPr txBox="1"/>
          <p:nvPr/>
        </p:nvSpPr>
        <p:spPr>
          <a:xfrm rot="1984952">
            <a:off x="2807305" y="4440381"/>
            <a:ext cx="2340775" cy="384721"/>
          </a:xfrm>
          <a:prstGeom prst="rect">
            <a:avLst/>
          </a:prstGeom>
          <a:noFill/>
        </p:spPr>
        <p:txBody>
          <a:bodyPr wrap="square">
            <a:spAutoFit/>
          </a:bodyPr>
          <a:lstStyle/>
          <a:p>
            <a:pPr algn="ctr">
              <a:defRPr/>
            </a:pPr>
            <a:r>
              <a:rPr lang="en-AU" sz="1900" b="1" dirty="0" smtClean="0"/>
              <a:t>Organise &amp; Manage</a:t>
            </a:r>
            <a:endParaRPr lang="en-AU" sz="1900" b="1" dirty="0"/>
          </a:p>
        </p:txBody>
      </p:sp>
      <p:sp>
        <p:nvSpPr>
          <p:cNvPr id="34" name="TextBox 33"/>
          <p:cNvSpPr txBox="1"/>
          <p:nvPr/>
        </p:nvSpPr>
        <p:spPr>
          <a:xfrm rot="17419349">
            <a:off x="1617320" y="2728708"/>
            <a:ext cx="2464927" cy="384721"/>
          </a:xfrm>
          <a:prstGeom prst="rect">
            <a:avLst/>
          </a:prstGeom>
          <a:noFill/>
        </p:spPr>
        <p:txBody>
          <a:bodyPr wrap="square">
            <a:spAutoFit/>
          </a:bodyPr>
          <a:lstStyle/>
          <a:p>
            <a:pPr algn="ctr">
              <a:defRPr/>
            </a:pPr>
            <a:r>
              <a:rPr lang="en-AU" sz="1900" b="1" dirty="0" smtClean="0"/>
              <a:t>Analyse &amp; Construct</a:t>
            </a:r>
            <a:endParaRPr lang="en-AU" sz="1900" b="1" dirty="0"/>
          </a:p>
        </p:txBody>
      </p:sp>
      <p:sp>
        <p:nvSpPr>
          <p:cNvPr id="35" name="TextBox 34"/>
          <p:cNvSpPr txBox="1"/>
          <p:nvPr/>
        </p:nvSpPr>
        <p:spPr>
          <a:xfrm>
            <a:off x="3810207" y="2631985"/>
            <a:ext cx="2159172" cy="369332"/>
          </a:xfrm>
          <a:prstGeom prst="rect">
            <a:avLst/>
          </a:prstGeom>
          <a:noFill/>
        </p:spPr>
        <p:txBody>
          <a:bodyPr wrap="square">
            <a:spAutoFit/>
          </a:bodyPr>
          <a:lstStyle/>
          <a:p>
            <a:pPr algn="ctr"/>
            <a:r>
              <a:rPr lang="en-AU" b="1" dirty="0" smtClean="0"/>
              <a:t>Embark &amp; Clarify</a:t>
            </a:r>
            <a:endParaRPr lang="en-AU" dirty="0"/>
          </a:p>
        </p:txBody>
      </p:sp>
      <p:sp>
        <p:nvSpPr>
          <p:cNvPr id="36" name="TextBox 35"/>
          <p:cNvSpPr txBox="1"/>
          <p:nvPr/>
        </p:nvSpPr>
        <p:spPr>
          <a:xfrm>
            <a:off x="3765175" y="3262285"/>
            <a:ext cx="2455965" cy="384721"/>
          </a:xfrm>
          <a:prstGeom prst="rect">
            <a:avLst/>
          </a:prstGeom>
          <a:noFill/>
        </p:spPr>
        <p:txBody>
          <a:bodyPr wrap="square">
            <a:spAutoFit/>
          </a:bodyPr>
          <a:lstStyle/>
          <a:p>
            <a:pPr>
              <a:defRPr/>
            </a:pPr>
            <a:r>
              <a:rPr lang="en-AU" sz="1900" dirty="0"/>
              <a:t>What is </a:t>
            </a:r>
            <a:r>
              <a:rPr lang="en-AU" sz="1900" dirty="0" smtClean="0"/>
              <a:t>our </a:t>
            </a:r>
            <a:r>
              <a:rPr lang="en-AU" sz="1900" dirty="0"/>
              <a:t>purpose?</a:t>
            </a:r>
          </a:p>
        </p:txBody>
      </p:sp>
      <p:sp>
        <p:nvSpPr>
          <p:cNvPr id="37" name="TextBox 36"/>
          <p:cNvSpPr txBox="1"/>
          <p:nvPr/>
        </p:nvSpPr>
        <p:spPr>
          <a:xfrm>
            <a:off x="3889072" y="1990932"/>
            <a:ext cx="2718977" cy="384721"/>
          </a:xfrm>
          <a:prstGeom prst="rect">
            <a:avLst/>
          </a:prstGeom>
          <a:noFill/>
        </p:spPr>
        <p:txBody>
          <a:bodyPr wrap="square">
            <a:spAutoFit/>
          </a:bodyPr>
          <a:lstStyle/>
          <a:p>
            <a:pPr>
              <a:defRPr/>
            </a:pPr>
            <a:r>
              <a:rPr lang="en-AU" sz="1900" dirty="0" smtClean="0"/>
              <a:t>How do we relate?</a:t>
            </a:r>
            <a:endParaRPr lang="en-AU" sz="1900" dirty="0"/>
          </a:p>
        </p:txBody>
      </p:sp>
      <p:sp>
        <p:nvSpPr>
          <p:cNvPr id="38" name="TextBox 37"/>
          <p:cNvSpPr txBox="1"/>
          <p:nvPr/>
        </p:nvSpPr>
        <p:spPr>
          <a:xfrm rot="19288105">
            <a:off x="4109175" y="4734618"/>
            <a:ext cx="3792058" cy="384721"/>
          </a:xfrm>
          <a:prstGeom prst="rect">
            <a:avLst/>
          </a:prstGeom>
          <a:noFill/>
        </p:spPr>
        <p:txBody>
          <a:bodyPr wrap="square">
            <a:spAutoFit/>
          </a:bodyPr>
          <a:lstStyle/>
          <a:p>
            <a:pPr algn="ctr">
              <a:defRPr/>
            </a:pPr>
            <a:r>
              <a:rPr lang="en-AU" sz="1900" dirty="0"/>
              <a:t>What </a:t>
            </a:r>
            <a:r>
              <a:rPr lang="en-AU" sz="1900" dirty="0" smtClean="0"/>
              <a:t>should we </a:t>
            </a:r>
            <a:r>
              <a:rPr lang="en-AU" sz="1900" dirty="0"/>
              <a:t>trust?</a:t>
            </a:r>
          </a:p>
        </p:txBody>
      </p:sp>
      <p:sp>
        <p:nvSpPr>
          <p:cNvPr id="39" name="TextBox 38"/>
          <p:cNvSpPr txBox="1"/>
          <p:nvPr/>
        </p:nvSpPr>
        <p:spPr>
          <a:xfrm rot="4175657">
            <a:off x="5246422" y="3121433"/>
            <a:ext cx="2455965" cy="384721"/>
          </a:xfrm>
          <a:prstGeom prst="rect">
            <a:avLst/>
          </a:prstGeom>
          <a:noFill/>
        </p:spPr>
        <p:txBody>
          <a:bodyPr wrap="square">
            <a:spAutoFit/>
          </a:bodyPr>
          <a:lstStyle/>
          <a:p>
            <a:pPr>
              <a:defRPr/>
            </a:pPr>
            <a:r>
              <a:rPr lang="en-AU" sz="1900" dirty="0" smtClean="0"/>
              <a:t>What will we use?</a:t>
            </a:r>
            <a:endParaRPr lang="en-AU" sz="1900" dirty="0"/>
          </a:p>
        </p:txBody>
      </p:sp>
      <p:sp>
        <p:nvSpPr>
          <p:cNvPr id="40" name="TextBox 39"/>
          <p:cNvSpPr txBox="1"/>
          <p:nvPr/>
        </p:nvSpPr>
        <p:spPr>
          <a:xfrm rot="2076422">
            <a:off x="2751631" y="4725526"/>
            <a:ext cx="2225822" cy="384721"/>
          </a:xfrm>
          <a:prstGeom prst="rect">
            <a:avLst/>
          </a:prstGeom>
          <a:noFill/>
        </p:spPr>
        <p:txBody>
          <a:bodyPr wrap="square">
            <a:spAutoFit/>
          </a:bodyPr>
          <a:lstStyle/>
          <a:p>
            <a:pPr>
              <a:defRPr/>
            </a:pPr>
            <a:r>
              <a:rPr lang="en-AU" sz="1900" dirty="0" smtClean="0"/>
              <a:t>How do we arrange?</a:t>
            </a:r>
            <a:endParaRPr lang="en-AU" sz="1900" dirty="0"/>
          </a:p>
        </p:txBody>
      </p:sp>
      <p:sp>
        <p:nvSpPr>
          <p:cNvPr id="41" name="TextBox 40"/>
          <p:cNvSpPr txBox="1"/>
          <p:nvPr/>
        </p:nvSpPr>
        <p:spPr>
          <a:xfrm rot="17351246">
            <a:off x="1971330" y="2640560"/>
            <a:ext cx="2455965" cy="384721"/>
          </a:xfrm>
          <a:prstGeom prst="rect">
            <a:avLst/>
          </a:prstGeom>
          <a:noFill/>
        </p:spPr>
        <p:txBody>
          <a:bodyPr wrap="square">
            <a:spAutoFit/>
          </a:bodyPr>
          <a:lstStyle/>
          <a:p>
            <a:pPr>
              <a:defRPr/>
            </a:pPr>
            <a:r>
              <a:rPr lang="en-AU" sz="1900" dirty="0" smtClean="0"/>
              <a:t>What does it mean?</a:t>
            </a:r>
            <a:endParaRPr lang="en-AU" sz="1900" dirty="0"/>
          </a:p>
        </p:txBody>
      </p:sp>
    </p:spTree>
    <p:extLst>
      <p:ext uri="{BB962C8B-B14F-4D97-AF65-F5344CB8AC3E}">
        <p14:creationId xmlns:p14="http://schemas.microsoft.com/office/powerpoint/2010/main" val="387267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0" grpId="0"/>
      <p:bldP spid="31" grpId="0"/>
      <p:bldP spid="32" grpId="0"/>
      <p:bldP spid="33" grpId="0"/>
      <p:bldP spid="34" grpId="0"/>
      <p:bldP spid="35" grpId="0"/>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2045" y="847130"/>
            <a:ext cx="6213613" cy="5423042"/>
          </a:xfrm>
        </p:spPr>
      </p:pic>
      <p:sp>
        <p:nvSpPr>
          <p:cNvPr id="7" name="Rectangle 6"/>
          <p:cNvSpPr/>
          <p:nvPr/>
        </p:nvSpPr>
        <p:spPr>
          <a:xfrm>
            <a:off x="0" y="0"/>
            <a:ext cx="594804" cy="7546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p:cNvSpPr txBox="1"/>
          <p:nvPr/>
        </p:nvSpPr>
        <p:spPr>
          <a:xfrm>
            <a:off x="6972300" y="3434442"/>
            <a:ext cx="2171700" cy="1569660"/>
          </a:xfrm>
          <a:prstGeom prst="rect">
            <a:avLst/>
          </a:prstGeom>
          <a:noFill/>
        </p:spPr>
        <p:txBody>
          <a:bodyPr wrap="square" rtlCol="0">
            <a:spAutoFit/>
          </a:bodyPr>
          <a:lstStyle/>
          <a:p>
            <a:r>
              <a:rPr lang="en-AU" sz="3200" dirty="0" smtClean="0"/>
              <a:t>Tomorrow’s Workshop 9am</a:t>
            </a:r>
            <a:endParaRPr lang="en-AU" sz="3200" dirty="0"/>
          </a:p>
        </p:txBody>
      </p:sp>
    </p:spTree>
    <p:extLst>
      <p:ext uri="{BB962C8B-B14F-4D97-AF65-F5344CB8AC3E}">
        <p14:creationId xmlns:p14="http://schemas.microsoft.com/office/powerpoint/2010/main" val="35393044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957" y="494523"/>
            <a:ext cx="7886700" cy="1325563"/>
          </a:xfrm>
        </p:spPr>
        <p:txBody>
          <a:bodyPr>
            <a:noAutofit/>
          </a:bodyPr>
          <a:lstStyle/>
          <a:p>
            <a:r>
              <a:rPr lang="en-AU" sz="3200" dirty="0"/>
              <a:t>The six facets of MELT do broadly address the thinking skills used when researching, problem solving, critical thinking, evidence based decision making, </a:t>
            </a:r>
            <a:r>
              <a:rPr lang="en-AU" sz="3200" dirty="0" err="1" smtClean="0"/>
              <a:t>etc</a:t>
            </a:r>
            <a:r>
              <a:rPr lang="en-AU" sz="3200" dirty="0"/>
              <a:t> </a:t>
            </a:r>
            <a:r>
              <a:rPr lang="en-AU" sz="3200" dirty="0" smtClean="0"/>
              <a:t/>
            </a:r>
            <a:br>
              <a:rPr lang="en-AU" sz="3200" dirty="0" smtClean="0"/>
            </a:br>
            <a:r>
              <a:rPr lang="en-AU" sz="2400" dirty="0" smtClean="0"/>
              <a:t>(Survey Monkey: response 115/240 attendees)</a:t>
            </a:r>
            <a:endParaRPr lang="en-AU" sz="2400" dirty="0"/>
          </a:p>
        </p:txBody>
      </p:sp>
      <p:pic>
        <p:nvPicPr>
          <p:cNvPr id="8" name="Picture 7"/>
          <p:cNvPicPr>
            <a:picLocks noChangeAspect="1"/>
          </p:cNvPicPr>
          <p:nvPr/>
        </p:nvPicPr>
        <p:blipFill>
          <a:blip r:embed="rId2"/>
          <a:stretch>
            <a:fillRect/>
          </a:stretch>
        </p:blipFill>
        <p:spPr>
          <a:xfrm>
            <a:off x="152325" y="3329257"/>
            <a:ext cx="906133" cy="437444"/>
          </a:xfrm>
          <a:prstGeom prst="rect">
            <a:avLst/>
          </a:prstGeom>
        </p:spPr>
      </p:pic>
      <p:sp>
        <p:nvSpPr>
          <p:cNvPr id="11" name="TextBox 10"/>
          <p:cNvSpPr txBox="1"/>
          <p:nvPr/>
        </p:nvSpPr>
        <p:spPr>
          <a:xfrm>
            <a:off x="5676181" y="6308766"/>
            <a:ext cx="3009827" cy="369332"/>
          </a:xfrm>
          <a:prstGeom prst="rect">
            <a:avLst/>
          </a:prstGeom>
          <a:noFill/>
        </p:spPr>
        <p:txBody>
          <a:bodyPr wrap="square" rtlCol="0">
            <a:spAutoFit/>
          </a:bodyPr>
          <a:lstStyle/>
          <a:p>
            <a:r>
              <a:rPr lang="en-AU" dirty="0" smtClean="0"/>
              <a:t>56% Strongly agreed</a:t>
            </a:r>
            <a:endParaRPr lang="en-AU" dirty="0"/>
          </a:p>
        </p:txBody>
      </p:sp>
      <p:sp>
        <p:nvSpPr>
          <p:cNvPr id="12" name="TextBox 11"/>
          <p:cNvSpPr txBox="1"/>
          <p:nvPr/>
        </p:nvSpPr>
        <p:spPr>
          <a:xfrm>
            <a:off x="5676181" y="5759531"/>
            <a:ext cx="3009827" cy="369332"/>
          </a:xfrm>
          <a:prstGeom prst="rect">
            <a:avLst/>
          </a:prstGeom>
          <a:noFill/>
        </p:spPr>
        <p:txBody>
          <a:bodyPr wrap="square" rtlCol="0">
            <a:spAutoFit/>
          </a:bodyPr>
          <a:lstStyle/>
          <a:p>
            <a:r>
              <a:rPr lang="en-AU" dirty="0" smtClean="0"/>
              <a:t>27% Moderately agreed</a:t>
            </a:r>
            <a:endParaRPr lang="en-AU" dirty="0"/>
          </a:p>
        </p:txBody>
      </p:sp>
      <p:sp>
        <p:nvSpPr>
          <p:cNvPr id="13" name="TextBox 12"/>
          <p:cNvSpPr txBox="1"/>
          <p:nvPr/>
        </p:nvSpPr>
        <p:spPr>
          <a:xfrm>
            <a:off x="5676181" y="2870585"/>
            <a:ext cx="3009827" cy="369332"/>
          </a:xfrm>
          <a:prstGeom prst="rect">
            <a:avLst/>
          </a:prstGeom>
          <a:noFill/>
        </p:spPr>
        <p:txBody>
          <a:bodyPr wrap="square" rtlCol="0">
            <a:spAutoFit/>
          </a:bodyPr>
          <a:lstStyle/>
          <a:p>
            <a:r>
              <a:rPr lang="en-AU" dirty="0" smtClean="0"/>
              <a:t>4% Strongly disagreed</a:t>
            </a:r>
            <a:endParaRPr lang="en-AU" dirty="0"/>
          </a:p>
        </p:txBody>
      </p:sp>
      <p:sp>
        <p:nvSpPr>
          <p:cNvPr id="14" name="TextBox 13"/>
          <p:cNvSpPr txBox="1"/>
          <p:nvPr/>
        </p:nvSpPr>
        <p:spPr>
          <a:xfrm>
            <a:off x="5676181" y="3286547"/>
            <a:ext cx="3009827" cy="369332"/>
          </a:xfrm>
          <a:prstGeom prst="rect">
            <a:avLst/>
          </a:prstGeom>
          <a:noFill/>
        </p:spPr>
        <p:txBody>
          <a:bodyPr wrap="square" rtlCol="0">
            <a:spAutoFit/>
          </a:bodyPr>
          <a:lstStyle/>
          <a:p>
            <a:r>
              <a:rPr lang="en-AU" dirty="0" smtClean="0"/>
              <a:t>5% Moderately disagreed</a:t>
            </a:r>
            <a:endParaRPr lang="en-AU" dirty="0"/>
          </a:p>
        </p:txBody>
      </p:sp>
      <p:pic>
        <p:nvPicPr>
          <p:cNvPr id="15" name="Picture 14"/>
          <p:cNvPicPr>
            <a:picLocks noChangeAspect="1"/>
          </p:cNvPicPr>
          <p:nvPr/>
        </p:nvPicPr>
        <p:blipFill>
          <a:blip r:embed="rId3"/>
          <a:stretch>
            <a:fillRect/>
          </a:stretch>
        </p:blipFill>
        <p:spPr>
          <a:xfrm>
            <a:off x="105825" y="6264832"/>
            <a:ext cx="990600" cy="457200"/>
          </a:xfrm>
          <a:prstGeom prst="rect">
            <a:avLst/>
          </a:prstGeom>
        </p:spPr>
      </p:pic>
      <p:pic>
        <p:nvPicPr>
          <p:cNvPr id="16" name="Picture 15"/>
          <p:cNvPicPr>
            <a:picLocks noChangeAspect="1"/>
          </p:cNvPicPr>
          <p:nvPr/>
        </p:nvPicPr>
        <p:blipFill>
          <a:blip r:embed="rId4"/>
          <a:stretch>
            <a:fillRect/>
          </a:stretch>
        </p:blipFill>
        <p:spPr>
          <a:xfrm>
            <a:off x="1049924" y="2671294"/>
            <a:ext cx="4626257" cy="4186707"/>
          </a:xfrm>
          <a:prstGeom prst="rect">
            <a:avLst/>
          </a:prstGeom>
        </p:spPr>
      </p:pic>
      <p:sp>
        <p:nvSpPr>
          <p:cNvPr id="10" name="TextBox 9"/>
          <p:cNvSpPr txBox="1"/>
          <p:nvPr/>
        </p:nvSpPr>
        <p:spPr>
          <a:xfrm>
            <a:off x="2236106" y="3869086"/>
            <a:ext cx="3850748" cy="1200329"/>
          </a:xfrm>
          <a:prstGeom prst="rect">
            <a:avLst/>
          </a:prstGeom>
          <a:noFill/>
        </p:spPr>
        <p:txBody>
          <a:bodyPr wrap="square" rtlCol="0">
            <a:spAutoFit/>
          </a:bodyPr>
          <a:lstStyle/>
          <a:p>
            <a:r>
              <a:rPr lang="en-AU" sz="3600" dirty="0" smtClean="0"/>
              <a:t>82% Moderately or Strongly agreed</a:t>
            </a:r>
            <a:endParaRPr lang="en-AU" sz="3600" dirty="0"/>
          </a:p>
        </p:txBody>
      </p:sp>
    </p:spTree>
    <p:extLst>
      <p:ext uri="{BB962C8B-B14F-4D97-AF65-F5344CB8AC3E}">
        <p14:creationId xmlns:p14="http://schemas.microsoft.com/office/powerpoint/2010/main" val="75783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Engagement</a:t>
            </a:r>
            <a:endParaRPr lang="en-AU" dirty="0"/>
          </a:p>
        </p:txBody>
      </p:sp>
      <p:sp>
        <p:nvSpPr>
          <p:cNvPr id="3" name="Content Placeholder 2"/>
          <p:cNvSpPr>
            <a:spLocks noGrp="1"/>
          </p:cNvSpPr>
          <p:nvPr>
            <p:ph idx="1"/>
          </p:nvPr>
        </p:nvSpPr>
        <p:spPr/>
        <p:txBody>
          <a:bodyPr/>
          <a:lstStyle/>
          <a:p>
            <a:endParaRPr lang="en-AU" dirty="0"/>
          </a:p>
        </p:txBody>
      </p:sp>
      <p:pic>
        <p:nvPicPr>
          <p:cNvPr id="4" name="Picture 3"/>
          <p:cNvPicPr/>
          <p:nvPr/>
        </p:nvPicPr>
        <p:blipFill>
          <a:blip r:embed="rId2" cstate="print"/>
          <a:srcRect/>
          <a:stretch>
            <a:fillRect/>
          </a:stretch>
        </p:blipFill>
        <p:spPr bwMode="auto">
          <a:xfrm>
            <a:off x="30277" y="1453350"/>
            <a:ext cx="9144000" cy="3097161"/>
          </a:xfrm>
          <a:prstGeom prst="rect">
            <a:avLst/>
          </a:prstGeom>
          <a:noFill/>
          <a:ln w="9525">
            <a:noFill/>
            <a:miter lim="800000"/>
            <a:headEnd/>
            <a:tailEnd/>
          </a:ln>
        </p:spPr>
      </p:pic>
    </p:spTree>
    <p:extLst>
      <p:ext uri="{BB962C8B-B14F-4D97-AF65-F5344CB8AC3E}">
        <p14:creationId xmlns:p14="http://schemas.microsoft.com/office/powerpoint/2010/main" val="29997403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378" y="131084"/>
            <a:ext cx="7886700" cy="1325563"/>
          </a:xfrm>
        </p:spPr>
        <p:txBody>
          <a:bodyPr>
            <a:normAutofit fontScale="90000"/>
          </a:bodyPr>
          <a:lstStyle/>
          <a:p>
            <a:r>
              <a:rPr lang="en-AU" sz="6700" dirty="0" smtClean="0"/>
              <a:t>MELT </a:t>
            </a:r>
            <a:r>
              <a:rPr lang="en-AU" dirty="0" smtClean="0"/>
              <a:t/>
            </a:r>
            <a:br>
              <a:rPr lang="en-AU" dirty="0" smtClean="0"/>
            </a:br>
            <a:endParaRPr lang="en-AU" dirty="0"/>
          </a:p>
        </p:txBody>
      </p:sp>
      <p:sp>
        <p:nvSpPr>
          <p:cNvPr id="3" name="Content Placeholder 2"/>
          <p:cNvSpPr>
            <a:spLocks noGrp="1"/>
          </p:cNvSpPr>
          <p:nvPr>
            <p:ph idx="1"/>
          </p:nvPr>
        </p:nvSpPr>
        <p:spPr/>
        <p:txBody>
          <a:bodyPr>
            <a:normAutofit/>
          </a:bodyPr>
          <a:lstStyle/>
          <a:p>
            <a:pPr marL="0" indent="0">
              <a:buNone/>
            </a:pPr>
            <a:r>
              <a:rPr lang="en-AU" sz="4400" dirty="0">
                <a:latin typeface="Arial" panose="020B0604020202020204" pitchFamily="34" charset="0"/>
                <a:cs typeface="Arial" panose="020B0604020202020204" pitchFamily="34" charset="0"/>
              </a:rPr>
              <a:t>Fluid </a:t>
            </a:r>
            <a:r>
              <a:rPr lang="en-AU" sz="4400" dirty="0" smtClean="0">
                <a:latin typeface="Arial" panose="020B0604020202020204" pitchFamily="34" charset="0"/>
                <a:cs typeface="Arial" panose="020B0604020202020204" pitchFamily="34" charset="0"/>
              </a:rPr>
              <a:t>thinking</a:t>
            </a:r>
          </a:p>
          <a:p>
            <a:pPr marL="0" indent="0">
              <a:buNone/>
            </a:pPr>
            <a:r>
              <a:rPr lang="en-AU" sz="4400" dirty="0" smtClean="0">
                <a:latin typeface="Arial" panose="020B0604020202020204" pitchFamily="34" charset="0"/>
                <a:cs typeface="Arial" panose="020B0604020202020204" pitchFamily="34" charset="0"/>
              </a:rPr>
              <a:t>Connections</a:t>
            </a:r>
          </a:p>
          <a:p>
            <a:pPr marL="0" indent="0">
              <a:buNone/>
            </a:pPr>
            <a:r>
              <a:rPr lang="en-AU" sz="4400" dirty="0">
                <a:latin typeface="Arial" panose="020B0604020202020204" pitchFamily="34" charset="0"/>
                <a:cs typeface="Arial" panose="020B0604020202020204" pitchFamily="34" charset="0"/>
              </a:rPr>
              <a:t>S</a:t>
            </a:r>
            <a:r>
              <a:rPr lang="en-AU" sz="4400" dirty="0" smtClean="0">
                <a:latin typeface="Arial" panose="020B0604020202020204" pitchFamily="34" charset="0"/>
                <a:cs typeface="Arial" panose="020B0604020202020204" pitchFamily="34" charset="0"/>
              </a:rPr>
              <a:t>ensible conversations</a:t>
            </a:r>
          </a:p>
        </p:txBody>
      </p:sp>
    </p:spTree>
    <p:extLst>
      <p:ext uri="{BB962C8B-B14F-4D97-AF65-F5344CB8AC3E}">
        <p14:creationId xmlns:p14="http://schemas.microsoft.com/office/powerpoint/2010/main" val="206611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4" name="Picture 3"/>
          <p:cNvPicPr>
            <a:picLocks noChangeAspect="1"/>
          </p:cNvPicPr>
          <p:nvPr/>
        </p:nvPicPr>
        <p:blipFill>
          <a:blip r:embed="rId2"/>
          <a:stretch>
            <a:fillRect/>
          </a:stretch>
        </p:blipFill>
        <p:spPr>
          <a:xfrm>
            <a:off x="0" y="0"/>
            <a:ext cx="9144000" cy="6881487"/>
          </a:xfrm>
          <a:prstGeom prst="rect">
            <a:avLst/>
          </a:prstGeom>
        </p:spPr>
      </p:pic>
      <p:sp>
        <p:nvSpPr>
          <p:cNvPr id="6" name="Text Box 50"/>
          <p:cNvSpPr txBox="1"/>
          <p:nvPr/>
        </p:nvSpPr>
        <p:spPr>
          <a:xfrm>
            <a:off x="90186" y="906416"/>
            <a:ext cx="7069511" cy="8667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prst="slope"/>
            </a:sp3d>
          </a:bodyPr>
          <a:lstStyle/>
          <a:p>
            <a:pPr>
              <a:lnSpc>
                <a:spcPct val="107000"/>
              </a:lnSpc>
              <a:spcAft>
                <a:spcPts val="0"/>
              </a:spcAft>
            </a:pPr>
            <a:r>
              <a:rPr lang="en-AU" sz="5400" b="1" dirty="0" smtClean="0">
                <a:solidFill>
                  <a:srgbClr val="0070C0"/>
                </a:solidFill>
                <a:effectLst/>
                <a:ea typeface="Calibri" panose="020F0502020204030204" pitchFamily="34" charset="0"/>
                <a:cs typeface="Times New Roman" panose="02020603050405020304" pitchFamily="18" charset="0"/>
              </a:rPr>
              <a:t>Thankyou!</a:t>
            </a:r>
            <a:endParaRPr lang="en-AU" sz="5400" b="1" dirty="0">
              <a:solidFill>
                <a:srgbClr val="0070C0"/>
              </a:solidFill>
              <a:effectLst/>
              <a:ea typeface="Calibri" panose="020F0502020204030204" pitchFamily="34" charset="0"/>
              <a:cs typeface="Times New Roman" panose="02020603050405020304" pitchFamily="18" charset="0"/>
            </a:endParaRPr>
          </a:p>
        </p:txBody>
      </p:sp>
      <p:sp>
        <p:nvSpPr>
          <p:cNvPr id="7" name="Text Box 50"/>
          <p:cNvSpPr txBox="1"/>
          <p:nvPr/>
        </p:nvSpPr>
        <p:spPr>
          <a:xfrm>
            <a:off x="6599208" y="2368698"/>
            <a:ext cx="2544791" cy="8667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prst="slope"/>
            </a:sp3d>
          </a:bodyPr>
          <a:lstStyle/>
          <a:p>
            <a:pPr>
              <a:lnSpc>
                <a:spcPct val="107000"/>
              </a:lnSpc>
              <a:spcAft>
                <a:spcPts val="0"/>
              </a:spcAft>
            </a:pPr>
            <a:r>
              <a:rPr lang="en-AU" sz="2600" b="1" dirty="0" smtClean="0">
                <a:effectLst/>
                <a:ea typeface="Calibri" panose="020F0502020204030204" pitchFamily="34" charset="0"/>
                <a:cs typeface="Times New Roman" panose="02020603050405020304" pitchFamily="18" charset="0"/>
              </a:rPr>
              <a:t>UWA </a:t>
            </a:r>
            <a:r>
              <a:rPr lang="en-AU" sz="2600" b="1" dirty="0"/>
              <a:t>Teaching Excellence </a:t>
            </a:r>
            <a:r>
              <a:rPr lang="en-AU" sz="2600" b="1" dirty="0" smtClean="0"/>
              <a:t>Conference 2019</a:t>
            </a:r>
            <a:endParaRPr lang="en-AU" sz="2600" b="1" dirty="0" smtClean="0">
              <a:effectLst/>
              <a:ea typeface="Calibri" panose="020F0502020204030204" pitchFamily="34" charset="0"/>
              <a:cs typeface="Times New Roman" panose="02020603050405020304" pitchFamily="18" charset="0"/>
            </a:endParaRPr>
          </a:p>
          <a:p>
            <a:pPr>
              <a:lnSpc>
                <a:spcPct val="107000"/>
              </a:lnSpc>
              <a:spcAft>
                <a:spcPts val="0"/>
              </a:spcAft>
            </a:pPr>
            <a:r>
              <a:rPr lang="en-AU" sz="2000" dirty="0" smtClean="0">
                <a:effectLst/>
                <a:ea typeface="Calibri" panose="020F0502020204030204" pitchFamily="34" charset="0"/>
                <a:cs typeface="Times New Roman" panose="02020603050405020304" pitchFamily="18" charset="0"/>
              </a:rPr>
              <a:t> </a:t>
            </a:r>
            <a:endParaRPr lang="en-AU" sz="2000" dirty="0" smtClean="0">
              <a:ea typeface="Calibri" panose="020F0502020204030204" pitchFamily="34" charset="0"/>
              <a:cs typeface="Times New Roman" panose="02020603050405020304" pitchFamily="18" charset="0"/>
            </a:endParaRPr>
          </a:p>
          <a:p>
            <a:pPr>
              <a:lnSpc>
                <a:spcPct val="107000"/>
              </a:lnSpc>
              <a:spcAft>
                <a:spcPts val="0"/>
              </a:spcAft>
            </a:pPr>
            <a:endParaRPr lang="en-AU" sz="1600" dirty="0" smtClean="0">
              <a:effectLst/>
              <a:ea typeface="Calibri" panose="020F0502020204030204" pitchFamily="34" charset="0"/>
              <a:cs typeface="Times New Roman" panose="02020603050405020304" pitchFamily="18" charset="0"/>
            </a:endParaRPr>
          </a:p>
          <a:p>
            <a:pPr>
              <a:lnSpc>
                <a:spcPct val="107000"/>
              </a:lnSpc>
              <a:spcAft>
                <a:spcPts val="0"/>
              </a:spcAft>
            </a:pPr>
            <a:r>
              <a:rPr lang="en-AU" sz="2000" dirty="0" smtClean="0">
                <a:effectLst/>
                <a:ea typeface="Calibri" panose="020F0502020204030204" pitchFamily="34" charset="0"/>
                <a:cs typeface="Times New Roman" panose="02020603050405020304" pitchFamily="18" charset="0"/>
              </a:rPr>
              <a:t>Dr John Willison</a:t>
            </a:r>
          </a:p>
          <a:p>
            <a:pPr>
              <a:lnSpc>
                <a:spcPct val="107000"/>
              </a:lnSpc>
              <a:spcAft>
                <a:spcPts val="0"/>
              </a:spcAft>
            </a:pPr>
            <a:r>
              <a:rPr lang="en-AU" sz="2000" dirty="0" smtClean="0">
                <a:effectLst/>
                <a:ea typeface="Calibri" panose="020F0502020204030204" pitchFamily="34" charset="0"/>
                <a:cs typeface="Times New Roman" panose="02020603050405020304" pitchFamily="18" charset="0"/>
              </a:rPr>
              <a:t>University of Adelaide</a:t>
            </a:r>
          </a:p>
          <a:p>
            <a:pPr>
              <a:lnSpc>
                <a:spcPct val="107000"/>
              </a:lnSpc>
              <a:spcAft>
                <a:spcPts val="0"/>
              </a:spcAft>
            </a:pPr>
            <a:r>
              <a:rPr lang="en-AU" sz="1400" dirty="0" smtClean="0">
                <a:ea typeface="Calibri" panose="020F0502020204030204" pitchFamily="34" charset="0"/>
                <a:cs typeface="Times New Roman" panose="02020603050405020304" pitchFamily="18" charset="0"/>
              </a:rPr>
              <a:t>john.willison@adelaide.edu.au</a:t>
            </a:r>
            <a:endParaRPr lang="en-AU" sz="1400" dirty="0" smtClean="0">
              <a:effectLst/>
              <a:ea typeface="Calibri" panose="020F0502020204030204" pitchFamily="34" charset="0"/>
              <a:cs typeface="Times New Roman" panose="02020603050405020304" pitchFamily="18" charset="0"/>
            </a:endParaRPr>
          </a:p>
          <a:p>
            <a:pPr>
              <a:lnSpc>
                <a:spcPct val="107000"/>
              </a:lnSpc>
              <a:spcAft>
                <a:spcPts val="0"/>
              </a:spcAft>
            </a:pPr>
            <a:endParaRPr lang="en-AU" sz="1500" dirty="0" smtClean="0">
              <a:effectLst/>
              <a:ea typeface="Calibri" panose="020F0502020204030204" pitchFamily="34" charset="0"/>
              <a:cs typeface="Times New Roman" panose="02020603050405020304" pitchFamily="18" charset="0"/>
            </a:endParaRPr>
          </a:p>
        </p:txBody>
      </p:sp>
      <p:sp>
        <p:nvSpPr>
          <p:cNvPr id="8" name="Text Box 50"/>
          <p:cNvSpPr txBox="1"/>
          <p:nvPr/>
        </p:nvSpPr>
        <p:spPr>
          <a:xfrm>
            <a:off x="552285" y="6366607"/>
            <a:ext cx="5264178" cy="49139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prst="slope"/>
            </a:sp3d>
          </a:bodyPr>
          <a:lstStyle/>
          <a:p>
            <a:pPr algn="ctr">
              <a:lnSpc>
                <a:spcPct val="107000"/>
              </a:lnSpc>
              <a:spcAft>
                <a:spcPts val="0"/>
              </a:spcAft>
            </a:pPr>
            <a:r>
              <a:rPr lang="en-AU" sz="2200" dirty="0" smtClean="0">
                <a:effectLst/>
                <a:ea typeface="Calibri" panose="020F0502020204030204" pitchFamily="34" charset="0"/>
                <a:cs typeface="Times New Roman" panose="02020603050405020304" pitchFamily="18" charset="0"/>
              </a:rPr>
              <a:t>Fluid thinking</a:t>
            </a:r>
            <a:endParaRPr lang="en-AU"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20251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4427538" y="2860675"/>
            <a:ext cx="3125787" cy="2595563"/>
          </a:xfrm>
          <a:custGeom>
            <a:avLst/>
            <a:gdLst>
              <a:gd name="connsiteX0" fmla="*/ 575187 w 3274142"/>
              <a:gd name="connsiteY0" fmla="*/ 0 h 2595716"/>
              <a:gd name="connsiteX1" fmla="*/ 2536723 w 3274142"/>
              <a:gd name="connsiteY1" fmla="*/ 0 h 2595716"/>
              <a:gd name="connsiteX2" fmla="*/ 3274142 w 3274142"/>
              <a:gd name="connsiteY2" fmla="*/ 1460091 h 2595716"/>
              <a:gd name="connsiteX3" fmla="*/ 1607574 w 3274142"/>
              <a:gd name="connsiteY3" fmla="*/ 2595716 h 2595716"/>
              <a:gd name="connsiteX4" fmla="*/ 0 w 3274142"/>
              <a:gd name="connsiteY4" fmla="*/ 1563329 h 2595716"/>
              <a:gd name="connsiteX5" fmla="*/ 575187 w 3274142"/>
              <a:gd name="connsiteY5" fmla="*/ 0 h 2595716"/>
              <a:gd name="connsiteX0" fmla="*/ 575187 w 3170903"/>
              <a:gd name="connsiteY0" fmla="*/ 0 h 2595716"/>
              <a:gd name="connsiteX1" fmla="*/ 2536723 w 3170903"/>
              <a:gd name="connsiteY1" fmla="*/ 0 h 2595716"/>
              <a:gd name="connsiteX2" fmla="*/ 3170903 w 3170903"/>
              <a:gd name="connsiteY2" fmla="*/ 1504336 h 2595716"/>
              <a:gd name="connsiteX3" fmla="*/ 1607574 w 3170903"/>
              <a:gd name="connsiteY3" fmla="*/ 2595716 h 2595716"/>
              <a:gd name="connsiteX4" fmla="*/ 0 w 3170903"/>
              <a:gd name="connsiteY4" fmla="*/ 1563329 h 2595716"/>
              <a:gd name="connsiteX5" fmla="*/ 575187 w 3170903"/>
              <a:gd name="connsiteY5" fmla="*/ 0 h 2595716"/>
              <a:gd name="connsiteX0" fmla="*/ 575187 w 3126658"/>
              <a:gd name="connsiteY0" fmla="*/ 0 h 2595716"/>
              <a:gd name="connsiteX1" fmla="*/ 2536723 w 3126658"/>
              <a:gd name="connsiteY1" fmla="*/ 0 h 2595716"/>
              <a:gd name="connsiteX2" fmla="*/ 3126658 w 3126658"/>
              <a:gd name="connsiteY2" fmla="*/ 1548581 h 2595716"/>
              <a:gd name="connsiteX3" fmla="*/ 1607574 w 3126658"/>
              <a:gd name="connsiteY3" fmla="*/ 2595716 h 2595716"/>
              <a:gd name="connsiteX4" fmla="*/ 0 w 3126658"/>
              <a:gd name="connsiteY4" fmla="*/ 1563329 h 2595716"/>
              <a:gd name="connsiteX5" fmla="*/ 575187 w 3126658"/>
              <a:gd name="connsiteY5" fmla="*/ 0 h 2595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6658" h="2595716">
                <a:moveTo>
                  <a:pt x="575187" y="0"/>
                </a:moveTo>
                <a:lnTo>
                  <a:pt x="2536723" y="0"/>
                </a:lnTo>
                <a:lnTo>
                  <a:pt x="3126658" y="1548581"/>
                </a:lnTo>
                <a:lnTo>
                  <a:pt x="1607574" y="2595716"/>
                </a:lnTo>
                <a:lnTo>
                  <a:pt x="0" y="1563329"/>
                </a:lnTo>
                <a:lnTo>
                  <a:pt x="575187" y="0"/>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5" name="Freeform 4"/>
          <p:cNvSpPr/>
          <p:nvPr/>
        </p:nvSpPr>
        <p:spPr>
          <a:xfrm>
            <a:off x="4294188" y="2093913"/>
            <a:ext cx="3259137" cy="766762"/>
          </a:xfrm>
          <a:custGeom>
            <a:avLst/>
            <a:gdLst>
              <a:gd name="connsiteX0" fmla="*/ 693174 w 3259393"/>
              <a:gd name="connsiteY0" fmla="*/ 766916 h 766916"/>
              <a:gd name="connsiteX1" fmla="*/ 0 w 3259393"/>
              <a:gd name="connsiteY1" fmla="*/ 0 h 766916"/>
              <a:gd name="connsiteX2" fmla="*/ 3259393 w 3259393"/>
              <a:gd name="connsiteY2" fmla="*/ 14749 h 766916"/>
              <a:gd name="connsiteX3" fmla="*/ 2684206 w 3259393"/>
              <a:gd name="connsiteY3" fmla="*/ 766916 h 766916"/>
              <a:gd name="connsiteX4" fmla="*/ 693174 w 3259393"/>
              <a:gd name="connsiteY4" fmla="*/ 766916 h 766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9393" h="766916">
                <a:moveTo>
                  <a:pt x="693174" y="766916"/>
                </a:moveTo>
                <a:lnTo>
                  <a:pt x="0" y="0"/>
                </a:lnTo>
                <a:lnTo>
                  <a:pt x="3259393" y="14749"/>
                </a:lnTo>
                <a:lnTo>
                  <a:pt x="2684206" y="766916"/>
                </a:lnTo>
                <a:lnTo>
                  <a:pt x="693174" y="766916"/>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6" name="Freeform 5"/>
          <p:cNvSpPr/>
          <p:nvPr/>
        </p:nvSpPr>
        <p:spPr>
          <a:xfrm rot="4154544">
            <a:off x="6419850" y="2954338"/>
            <a:ext cx="2460625" cy="892175"/>
          </a:xfrm>
          <a:custGeom>
            <a:avLst/>
            <a:gdLst>
              <a:gd name="connsiteX0" fmla="*/ 693174 w 3259393"/>
              <a:gd name="connsiteY0" fmla="*/ 766916 h 766916"/>
              <a:gd name="connsiteX1" fmla="*/ 0 w 3259393"/>
              <a:gd name="connsiteY1" fmla="*/ 0 h 766916"/>
              <a:gd name="connsiteX2" fmla="*/ 3259393 w 3259393"/>
              <a:gd name="connsiteY2" fmla="*/ 14749 h 766916"/>
              <a:gd name="connsiteX3" fmla="*/ 2684206 w 3259393"/>
              <a:gd name="connsiteY3" fmla="*/ 766916 h 766916"/>
              <a:gd name="connsiteX4" fmla="*/ 693174 w 3259393"/>
              <a:gd name="connsiteY4" fmla="*/ 766916 h 766916"/>
              <a:gd name="connsiteX0" fmla="*/ 758792 w 3259393"/>
              <a:gd name="connsiteY0" fmla="*/ 760241 h 766916"/>
              <a:gd name="connsiteX1" fmla="*/ 0 w 3259393"/>
              <a:gd name="connsiteY1" fmla="*/ 0 h 766916"/>
              <a:gd name="connsiteX2" fmla="*/ 3259393 w 3259393"/>
              <a:gd name="connsiteY2" fmla="*/ 14749 h 766916"/>
              <a:gd name="connsiteX3" fmla="*/ 2684206 w 3259393"/>
              <a:gd name="connsiteY3" fmla="*/ 766916 h 766916"/>
              <a:gd name="connsiteX4" fmla="*/ 758792 w 3259393"/>
              <a:gd name="connsiteY4" fmla="*/ 760241 h 766916"/>
              <a:gd name="connsiteX0" fmla="*/ 491091 w 2991692"/>
              <a:gd name="connsiteY0" fmla="*/ 800727 h 807402"/>
              <a:gd name="connsiteX1" fmla="*/ 0 w 2991692"/>
              <a:gd name="connsiteY1" fmla="*/ 0 h 807402"/>
              <a:gd name="connsiteX2" fmla="*/ 2991692 w 2991692"/>
              <a:gd name="connsiteY2" fmla="*/ 55235 h 807402"/>
              <a:gd name="connsiteX3" fmla="*/ 2416505 w 2991692"/>
              <a:gd name="connsiteY3" fmla="*/ 807402 h 807402"/>
              <a:gd name="connsiteX4" fmla="*/ 491091 w 2991692"/>
              <a:gd name="connsiteY4" fmla="*/ 800727 h 807402"/>
              <a:gd name="connsiteX0" fmla="*/ 491091 w 2991692"/>
              <a:gd name="connsiteY0" fmla="*/ 800727 h 840772"/>
              <a:gd name="connsiteX1" fmla="*/ 0 w 2991692"/>
              <a:gd name="connsiteY1" fmla="*/ 0 h 840772"/>
              <a:gd name="connsiteX2" fmla="*/ 2991692 w 2991692"/>
              <a:gd name="connsiteY2" fmla="*/ 55235 h 840772"/>
              <a:gd name="connsiteX3" fmla="*/ 2088414 w 2991692"/>
              <a:gd name="connsiteY3" fmla="*/ 840772 h 840772"/>
              <a:gd name="connsiteX4" fmla="*/ 491091 w 2991692"/>
              <a:gd name="connsiteY4" fmla="*/ 800727 h 840772"/>
              <a:gd name="connsiteX0" fmla="*/ 491091 w 2991692"/>
              <a:gd name="connsiteY0" fmla="*/ 800727 h 813189"/>
              <a:gd name="connsiteX1" fmla="*/ 0 w 2991692"/>
              <a:gd name="connsiteY1" fmla="*/ 0 h 813189"/>
              <a:gd name="connsiteX2" fmla="*/ 2991692 w 2991692"/>
              <a:gd name="connsiteY2" fmla="*/ 55235 h 813189"/>
              <a:gd name="connsiteX3" fmla="*/ 2098869 w 2991692"/>
              <a:gd name="connsiteY3" fmla="*/ 813189 h 813189"/>
              <a:gd name="connsiteX4" fmla="*/ 491091 w 2991692"/>
              <a:gd name="connsiteY4" fmla="*/ 800727 h 813189"/>
              <a:gd name="connsiteX0" fmla="*/ 491091 w 2318381"/>
              <a:gd name="connsiteY0" fmla="*/ 800727 h 813189"/>
              <a:gd name="connsiteX1" fmla="*/ 0 w 2318381"/>
              <a:gd name="connsiteY1" fmla="*/ 0 h 813189"/>
              <a:gd name="connsiteX2" fmla="*/ 2318381 w 2318381"/>
              <a:gd name="connsiteY2" fmla="*/ 83937 h 813189"/>
              <a:gd name="connsiteX3" fmla="*/ 2098869 w 2318381"/>
              <a:gd name="connsiteY3" fmla="*/ 813189 h 813189"/>
              <a:gd name="connsiteX4" fmla="*/ 491091 w 2318381"/>
              <a:gd name="connsiteY4" fmla="*/ 800727 h 813189"/>
              <a:gd name="connsiteX0" fmla="*/ 491091 w 2375436"/>
              <a:gd name="connsiteY0" fmla="*/ 800727 h 813189"/>
              <a:gd name="connsiteX1" fmla="*/ 0 w 2375436"/>
              <a:gd name="connsiteY1" fmla="*/ 0 h 813189"/>
              <a:gd name="connsiteX2" fmla="*/ 2375436 w 2375436"/>
              <a:gd name="connsiteY2" fmla="*/ 58245 h 813189"/>
              <a:gd name="connsiteX3" fmla="*/ 2098869 w 2375436"/>
              <a:gd name="connsiteY3" fmla="*/ 813189 h 813189"/>
              <a:gd name="connsiteX4" fmla="*/ 491091 w 2375436"/>
              <a:gd name="connsiteY4" fmla="*/ 800727 h 813189"/>
              <a:gd name="connsiteX0" fmla="*/ 491091 w 2375436"/>
              <a:gd name="connsiteY0" fmla="*/ 800727 h 809852"/>
              <a:gd name="connsiteX1" fmla="*/ 0 w 2375436"/>
              <a:gd name="connsiteY1" fmla="*/ 0 h 809852"/>
              <a:gd name="connsiteX2" fmla="*/ 2375436 w 2375436"/>
              <a:gd name="connsiteY2" fmla="*/ 58245 h 809852"/>
              <a:gd name="connsiteX3" fmla="*/ 2131678 w 2375436"/>
              <a:gd name="connsiteY3" fmla="*/ 809852 h 809852"/>
              <a:gd name="connsiteX4" fmla="*/ 491091 w 2375436"/>
              <a:gd name="connsiteY4" fmla="*/ 800727 h 809852"/>
              <a:gd name="connsiteX0" fmla="*/ 491091 w 2416809"/>
              <a:gd name="connsiteY0" fmla="*/ 800727 h 809852"/>
              <a:gd name="connsiteX1" fmla="*/ 0 w 2416809"/>
              <a:gd name="connsiteY1" fmla="*/ 0 h 809852"/>
              <a:gd name="connsiteX2" fmla="*/ 2416809 w 2416809"/>
              <a:gd name="connsiteY2" fmla="*/ 73926 h 809852"/>
              <a:gd name="connsiteX3" fmla="*/ 2131678 w 2416809"/>
              <a:gd name="connsiteY3" fmla="*/ 809852 h 809852"/>
              <a:gd name="connsiteX4" fmla="*/ 491091 w 2416809"/>
              <a:gd name="connsiteY4" fmla="*/ 800727 h 809852"/>
              <a:gd name="connsiteX0" fmla="*/ 491091 w 2434379"/>
              <a:gd name="connsiteY0" fmla="*/ 814774 h 823899"/>
              <a:gd name="connsiteX1" fmla="*/ 0 w 2434379"/>
              <a:gd name="connsiteY1" fmla="*/ 14047 h 823899"/>
              <a:gd name="connsiteX2" fmla="*/ 2434379 w 2434379"/>
              <a:gd name="connsiteY2" fmla="*/ 0 h 823899"/>
              <a:gd name="connsiteX3" fmla="*/ 2131678 w 2434379"/>
              <a:gd name="connsiteY3" fmla="*/ 823899 h 823899"/>
              <a:gd name="connsiteX4" fmla="*/ 491091 w 2434379"/>
              <a:gd name="connsiteY4" fmla="*/ 814774 h 823899"/>
              <a:gd name="connsiteX0" fmla="*/ 491091 w 2431041"/>
              <a:gd name="connsiteY0" fmla="*/ 847584 h 856709"/>
              <a:gd name="connsiteX1" fmla="*/ 0 w 2431041"/>
              <a:gd name="connsiteY1" fmla="*/ 46857 h 856709"/>
              <a:gd name="connsiteX2" fmla="*/ 2431041 w 2431041"/>
              <a:gd name="connsiteY2" fmla="*/ 0 h 856709"/>
              <a:gd name="connsiteX3" fmla="*/ 2131678 w 2431041"/>
              <a:gd name="connsiteY3" fmla="*/ 856709 h 856709"/>
              <a:gd name="connsiteX4" fmla="*/ 491091 w 2431041"/>
              <a:gd name="connsiteY4" fmla="*/ 847584 h 856709"/>
              <a:gd name="connsiteX0" fmla="*/ 491091 w 2496658"/>
              <a:gd name="connsiteY0" fmla="*/ 854258 h 863383"/>
              <a:gd name="connsiteX1" fmla="*/ 0 w 2496658"/>
              <a:gd name="connsiteY1" fmla="*/ 53531 h 863383"/>
              <a:gd name="connsiteX2" fmla="*/ 2496658 w 2496658"/>
              <a:gd name="connsiteY2" fmla="*/ 0 h 863383"/>
              <a:gd name="connsiteX3" fmla="*/ 2131678 w 2496658"/>
              <a:gd name="connsiteY3" fmla="*/ 863383 h 863383"/>
              <a:gd name="connsiteX4" fmla="*/ 491091 w 2496658"/>
              <a:gd name="connsiteY4" fmla="*/ 854258 h 863383"/>
              <a:gd name="connsiteX0" fmla="*/ 491091 w 2458622"/>
              <a:gd name="connsiteY0" fmla="*/ 837129 h 846254"/>
              <a:gd name="connsiteX1" fmla="*/ 0 w 2458622"/>
              <a:gd name="connsiteY1" fmla="*/ 36402 h 846254"/>
              <a:gd name="connsiteX2" fmla="*/ 2458622 w 2458622"/>
              <a:gd name="connsiteY2" fmla="*/ 0 h 846254"/>
              <a:gd name="connsiteX3" fmla="*/ 2131678 w 2458622"/>
              <a:gd name="connsiteY3" fmla="*/ 846254 h 846254"/>
              <a:gd name="connsiteX4" fmla="*/ 491091 w 2458622"/>
              <a:gd name="connsiteY4" fmla="*/ 837129 h 846254"/>
              <a:gd name="connsiteX0" fmla="*/ 491091 w 2460513"/>
              <a:gd name="connsiteY0" fmla="*/ 883729 h 892854"/>
              <a:gd name="connsiteX1" fmla="*/ 0 w 2460513"/>
              <a:gd name="connsiteY1" fmla="*/ 83002 h 892854"/>
              <a:gd name="connsiteX2" fmla="*/ 2460513 w 2460513"/>
              <a:gd name="connsiteY2" fmla="*/ 0 h 892854"/>
              <a:gd name="connsiteX3" fmla="*/ 2131678 w 2460513"/>
              <a:gd name="connsiteY3" fmla="*/ 892854 h 892854"/>
              <a:gd name="connsiteX4" fmla="*/ 491091 w 2460513"/>
              <a:gd name="connsiteY4" fmla="*/ 883729 h 892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0513" h="892854">
                <a:moveTo>
                  <a:pt x="491091" y="883729"/>
                </a:moveTo>
                <a:lnTo>
                  <a:pt x="0" y="83002"/>
                </a:lnTo>
                <a:lnTo>
                  <a:pt x="2460513" y="0"/>
                </a:lnTo>
                <a:lnTo>
                  <a:pt x="2131678" y="892854"/>
                </a:lnTo>
                <a:lnTo>
                  <a:pt x="491091" y="883729"/>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7" name="Freeform 6"/>
          <p:cNvSpPr/>
          <p:nvPr/>
        </p:nvSpPr>
        <p:spPr>
          <a:xfrm rot="17287654">
            <a:off x="3045619" y="2883694"/>
            <a:ext cx="2486025" cy="1033463"/>
          </a:xfrm>
          <a:custGeom>
            <a:avLst/>
            <a:gdLst>
              <a:gd name="connsiteX0" fmla="*/ 693174 w 3259393"/>
              <a:gd name="connsiteY0" fmla="*/ 766916 h 766916"/>
              <a:gd name="connsiteX1" fmla="*/ 0 w 3259393"/>
              <a:gd name="connsiteY1" fmla="*/ 0 h 766916"/>
              <a:gd name="connsiteX2" fmla="*/ 3259393 w 3259393"/>
              <a:gd name="connsiteY2" fmla="*/ 14749 h 766916"/>
              <a:gd name="connsiteX3" fmla="*/ 2684206 w 3259393"/>
              <a:gd name="connsiteY3" fmla="*/ 766916 h 766916"/>
              <a:gd name="connsiteX4" fmla="*/ 693174 w 3259393"/>
              <a:gd name="connsiteY4" fmla="*/ 766916 h 766916"/>
              <a:gd name="connsiteX0" fmla="*/ 758792 w 3259393"/>
              <a:gd name="connsiteY0" fmla="*/ 760241 h 766916"/>
              <a:gd name="connsiteX1" fmla="*/ 0 w 3259393"/>
              <a:gd name="connsiteY1" fmla="*/ 0 h 766916"/>
              <a:gd name="connsiteX2" fmla="*/ 3259393 w 3259393"/>
              <a:gd name="connsiteY2" fmla="*/ 14749 h 766916"/>
              <a:gd name="connsiteX3" fmla="*/ 2684206 w 3259393"/>
              <a:gd name="connsiteY3" fmla="*/ 766916 h 766916"/>
              <a:gd name="connsiteX4" fmla="*/ 758792 w 3259393"/>
              <a:gd name="connsiteY4" fmla="*/ 760241 h 766916"/>
              <a:gd name="connsiteX0" fmla="*/ 491091 w 2991692"/>
              <a:gd name="connsiteY0" fmla="*/ 800727 h 807402"/>
              <a:gd name="connsiteX1" fmla="*/ 0 w 2991692"/>
              <a:gd name="connsiteY1" fmla="*/ 0 h 807402"/>
              <a:gd name="connsiteX2" fmla="*/ 2991692 w 2991692"/>
              <a:gd name="connsiteY2" fmla="*/ 55235 h 807402"/>
              <a:gd name="connsiteX3" fmla="*/ 2416505 w 2991692"/>
              <a:gd name="connsiteY3" fmla="*/ 807402 h 807402"/>
              <a:gd name="connsiteX4" fmla="*/ 491091 w 2991692"/>
              <a:gd name="connsiteY4" fmla="*/ 800727 h 807402"/>
              <a:gd name="connsiteX0" fmla="*/ 491091 w 2991692"/>
              <a:gd name="connsiteY0" fmla="*/ 800727 h 840772"/>
              <a:gd name="connsiteX1" fmla="*/ 0 w 2991692"/>
              <a:gd name="connsiteY1" fmla="*/ 0 h 840772"/>
              <a:gd name="connsiteX2" fmla="*/ 2991692 w 2991692"/>
              <a:gd name="connsiteY2" fmla="*/ 55235 h 840772"/>
              <a:gd name="connsiteX3" fmla="*/ 2088414 w 2991692"/>
              <a:gd name="connsiteY3" fmla="*/ 840772 h 840772"/>
              <a:gd name="connsiteX4" fmla="*/ 491091 w 2991692"/>
              <a:gd name="connsiteY4" fmla="*/ 800727 h 840772"/>
              <a:gd name="connsiteX0" fmla="*/ 491091 w 2991692"/>
              <a:gd name="connsiteY0" fmla="*/ 800727 h 813189"/>
              <a:gd name="connsiteX1" fmla="*/ 0 w 2991692"/>
              <a:gd name="connsiteY1" fmla="*/ 0 h 813189"/>
              <a:gd name="connsiteX2" fmla="*/ 2991692 w 2991692"/>
              <a:gd name="connsiteY2" fmla="*/ 55235 h 813189"/>
              <a:gd name="connsiteX3" fmla="*/ 2098869 w 2991692"/>
              <a:gd name="connsiteY3" fmla="*/ 813189 h 813189"/>
              <a:gd name="connsiteX4" fmla="*/ 491091 w 2991692"/>
              <a:gd name="connsiteY4" fmla="*/ 800727 h 813189"/>
              <a:gd name="connsiteX0" fmla="*/ 491091 w 2318381"/>
              <a:gd name="connsiteY0" fmla="*/ 800727 h 813189"/>
              <a:gd name="connsiteX1" fmla="*/ 0 w 2318381"/>
              <a:gd name="connsiteY1" fmla="*/ 0 h 813189"/>
              <a:gd name="connsiteX2" fmla="*/ 2318381 w 2318381"/>
              <a:gd name="connsiteY2" fmla="*/ 83937 h 813189"/>
              <a:gd name="connsiteX3" fmla="*/ 2098869 w 2318381"/>
              <a:gd name="connsiteY3" fmla="*/ 813189 h 813189"/>
              <a:gd name="connsiteX4" fmla="*/ 491091 w 2318381"/>
              <a:gd name="connsiteY4" fmla="*/ 800727 h 813189"/>
              <a:gd name="connsiteX0" fmla="*/ 491091 w 2375436"/>
              <a:gd name="connsiteY0" fmla="*/ 800727 h 813189"/>
              <a:gd name="connsiteX1" fmla="*/ 0 w 2375436"/>
              <a:gd name="connsiteY1" fmla="*/ 0 h 813189"/>
              <a:gd name="connsiteX2" fmla="*/ 2375436 w 2375436"/>
              <a:gd name="connsiteY2" fmla="*/ 58245 h 813189"/>
              <a:gd name="connsiteX3" fmla="*/ 2098869 w 2375436"/>
              <a:gd name="connsiteY3" fmla="*/ 813189 h 813189"/>
              <a:gd name="connsiteX4" fmla="*/ 491091 w 2375436"/>
              <a:gd name="connsiteY4" fmla="*/ 800727 h 813189"/>
              <a:gd name="connsiteX0" fmla="*/ 491091 w 2375436"/>
              <a:gd name="connsiteY0" fmla="*/ 800727 h 809852"/>
              <a:gd name="connsiteX1" fmla="*/ 0 w 2375436"/>
              <a:gd name="connsiteY1" fmla="*/ 0 h 809852"/>
              <a:gd name="connsiteX2" fmla="*/ 2375436 w 2375436"/>
              <a:gd name="connsiteY2" fmla="*/ 58245 h 809852"/>
              <a:gd name="connsiteX3" fmla="*/ 2131678 w 2375436"/>
              <a:gd name="connsiteY3" fmla="*/ 809852 h 809852"/>
              <a:gd name="connsiteX4" fmla="*/ 491091 w 2375436"/>
              <a:gd name="connsiteY4" fmla="*/ 800727 h 809852"/>
              <a:gd name="connsiteX0" fmla="*/ 491091 w 2416809"/>
              <a:gd name="connsiteY0" fmla="*/ 800727 h 809852"/>
              <a:gd name="connsiteX1" fmla="*/ 0 w 2416809"/>
              <a:gd name="connsiteY1" fmla="*/ 0 h 809852"/>
              <a:gd name="connsiteX2" fmla="*/ 2416809 w 2416809"/>
              <a:gd name="connsiteY2" fmla="*/ 73926 h 809852"/>
              <a:gd name="connsiteX3" fmla="*/ 2131678 w 2416809"/>
              <a:gd name="connsiteY3" fmla="*/ 809852 h 809852"/>
              <a:gd name="connsiteX4" fmla="*/ 491091 w 2416809"/>
              <a:gd name="connsiteY4" fmla="*/ 800727 h 809852"/>
              <a:gd name="connsiteX0" fmla="*/ 509945 w 2416809"/>
              <a:gd name="connsiteY0" fmla="*/ 763518 h 809852"/>
              <a:gd name="connsiteX1" fmla="*/ 0 w 2416809"/>
              <a:gd name="connsiteY1" fmla="*/ 0 h 809852"/>
              <a:gd name="connsiteX2" fmla="*/ 2416809 w 2416809"/>
              <a:gd name="connsiteY2" fmla="*/ 73926 h 809852"/>
              <a:gd name="connsiteX3" fmla="*/ 2131678 w 2416809"/>
              <a:gd name="connsiteY3" fmla="*/ 809852 h 809852"/>
              <a:gd name="connsiteX4" fmla="*/ 509945 w 2416809"/>
              <a:gd name="connsiteY4" fmla="*/ 763518 h 809852"/>
              <a:gd name="connsiteX0" fmla="*/ 486751 w 2416809"/>
              <a:gd name="connsiteY0" fmla="*/ 740075 h 809852"/>
              <a:gd name="connsiteX1" fmla="*/ 0 w 2416809"/>
              <a:gd name="connsiteY1" fmla="*/ 0 h 809852"/>
              <a:gd name="connsiteX2" fmla="*/ 2416809 w 2416809"/>
              <a:gd name="connsiteY2" fmla="*/ 73926 h 809852"/>
              <a:gd name="connsiteX3" fmla="*/ 2131678 w 2416809"/>
              <a:gd name="connsiteY3" fmla="*/ 809852 h 809852"/>
              <a:gd name="connsiteX4" fmla="*/ 486751 w 2416809"/>
              <a:gd name="connsiteY4" fmla="*/ 740075 h 809852"/>
              <a:gd name="connsiteX0" fmla="*/ 486751 w 2660176"/>
              <a:gd name="connsiteY0" fmla="*/ 823417 h 893194"/>
              <a:gd name="connsiteX1" fmla="*/ 0 w 2660176"/>
              <a:gd name="connsiteY1" fmla="*/ 83342 h 893194"/>
              <a:gd name="connsiteX2" fmla="*/ 2660176 w 2660176"/>
              <a:gd name="connsiteY2" fmla="*/ 0 h 893194"/>
              <a:gd name="connsiteX3" fmla="*/ 2131678 w 2660176"/>
              <a:gd name="connsiteY3" fmla="*/ 893194 h 893194"/>
              <a:gd name="connsiteX4" fmla="*/ 486751 w 2660176"/>
              <a:gd name="connsiteY4" fmla="*/ 823417 h 893194"/>
              <a:gd name="connsiteX0" fmla="*/ 262740 w 2436165"/>
              <a:gd name="connsiteY0" fmla="*/ 823417 h 893194"/>
              <a:gd name="connsiteX1" fmla="*/ 0 w 2436165"/>
              <a:gd name="connsiteY1" fmla="*/ 56561 h 893194"/>
              <a:gd name="connsiteX2" fmla="*/ 2436165 w 2436165"/>
              <a:gd name="connsiteY2" fmla="*/ 0 h 893194"/>
              <a:gd name="connsiteX3" fmla="*/ 1907667 w 2436165"/>
              <a:gd name="connsiteY3" fmla="*/ 893194 h 893194"/>
              <a:gd name="connsiteX4" fmla="*/ 262740 w 2436165"/>
              <a:gd name="connsiteY4" fmla="*/ 823417 h 893194"/>
              <a:gd name="connsiteX0" fmla="*/ 262740 w 2422399"/>
              <a:gd name="connsiteY0" fmla="*/ 865466 h 935243"/>
              <a:gd name="connsiteX1" fmla="*/ 0 w 2422399"/>
              <a:gd name="connsiteY1" fmla="*/ 98610 h 935243"/>
              <a:gd name="connsiteX2" fmla="*/ 2422399 w 2422399"/>
              <a:gd name="connsiteY2" fmla="*/ 0 h 935243"/>
              <a:gd name="connsiteX3" fmla="*/ 1907667 w 2422399"/>
              <a:gd name="connsiteY3" fmla="*/ 935243 h 935243"/>
              <a:gd name="connsiteX4" fmla="*/ 262740 w 2422399"/>
              <a:gd name="connsiteY4" fmla="*/ 865466 h 935243"/>
              <a:gd name="connsiteX0" fmla="*/ 281095 w 2440754"/>
              <a:gd name="connsiteY0" fmla="*/ 865466 h 935243"/>
              <a:gd name="connsiteX1" fmla="*/ 0 w 2440754"/>
              <a:gd name="connsiteY1" fmla="*/ 42545 h 935243"/>
              <a:gd name="connsiteX2" fmla="*/ 2440754 w 2440754"/>
              <a:gd name="connsiteY2" fmla="*/ 0 h 935243"/>
              <a:gd name="connsiteX3" fmla="*/ 1926022 w 2440754"/>
              <a:gd name="connsiteY3" fmla="*/ 935243 h 935243"/>
              <a:gd name="connsiteX4" fmla="*/ 281095 w 2440754"/>
              <a:gd name="connsiteY4" fmla="*/ 865466 h 935243"/>
              <a:gd name="connsiteX0" fmla="*/ 313216 w 2472875"/>
              <a:gd name="connsiteY0" fmla="*/ 921035 h 990812"/>
              <a:gd name="connsiteX1" fmla="*/ 0 w 2472875"/>
              <a:gd name="connsiteY1" fmla="*/ 0 h 990812"/>
              <a:gd name="connsiteX2" fmla="*/ 2472875 w 2472875"/>
              <a:gd name="connsiteY2" fmla="*/ 55569 h 990812"/>
              <a:gd name="connsiteX3" fmla="*/ 1958143 w 2472875"/>
              <a:gd name="connsiteY3" fmla="*/ 990812 h 990812"/>
              <a:gd name="connsiteX4" fmla="*/ 313216 w 2472875"/>
              <a:gd name="connsiteY4" fmla="*/ 921035 h 990812"/>
              <a:gd name="connsiteX0" fmla="*/ 326982 w 2486641"/>
              <a:gd name="connsiteY0" fmla="*/ 963084 h 1032861"/>
              <a:gd name="connsiteX1" fmla="*/ 0 w 2486641"/>
              <a:gd name="connsiteY1" fmla="*/ 0 h 1032861"/>
              <a:gd name="connsiteX2" fmla="*/ 2486641 w 2486641"/>
              <a:gd name="connsiteY2" fmla="*/ 97618 h 1032861"/>
              <a:gd name="connsiteX3" fmla="*/ 1971909 w 2486641"/>
              <a:gd name="connsiteY3" fmla="*/ 1032861 h 1032861"/>
              <a:gd name="connsiteX4" fmla="*/ 326982 w 2486641"/>
              <a:gd name="connsiteY4" fmla="*/ 963084 h 1032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6641" h="1032861">
                <a:moveTo>
                  <a:pt x="326982" y="963084"/>
                </a:moveTo>
                <a:lnTo>
                  <a:pt x="0" y="0"/>
                </a:lnTo>
                <a:lnTo>
                  <a:pt x="2486641" y="97618"/>
                </a:lnTo>
                <a:lnTo>
                  <a:pt x="1971909" y="1032861"/>
                </a:lnTo>
                <a:lnTo>
                  <a:pt x="326982" y="963084"/>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8" name="Freeform 7"/>
          <p:cNvSpPr/>
          <p:nvPr/>
        </p:nvSpPr>
        <p:spPr>
          <a:xfrm>
            <a:off x="6035675" y="4410075"/>
            <a:ext cx="2462213" cy="1931988"/>
          </a:xfrm>
          <a:custGeom>
            <a:avLst/>
            <a:gdLst>
              <a:gd name="connsiteX0" fmla="*/ 1504336 w 2300749"/>
              <a:gd name="connsiteY0" fmla="*/ 0 h 1902541"/>
              <a:gd name="connsiteX1" fmla="*/ 2300749 w 2300749"/>
              <a:gd name="connsiteY1" fmla="*/ 14748 h 1902541"/>
              <a:gd name="connsiteX2" fmla="*/ 44246 w 2300749"/>
              <a:gd name="connsiteY2" fmla="*/ 1902541 h 1902541"/>
              <a:gd name="connsiteX3" fmla="*/ 0 w 2300749"/>
              <a:gd name="connsiteY3" fmla="*/ 1061883 h 1902541"/>
              <a:gd name="connsiteX4" fmla="*/ 1504336 w 2300749"/>
              <a:gd name="connsiteY4" fmla="*/ 0 h 1902541"/>
              <a:gd name="connsiteX0" fmla="*/ 1504336 w 2462982"/>
              <a:gd name="connsiteY0" fmla="*/ 1 h 1902542"/>
              <a:gd name="connsiteX1" fmla="*/ 2462982 w 2462982"/>
              <a:gd name="connsiteY1" fmla="*/ 0 h 1902542"/>
              <a:gd name="connsiteX2" fmla="*/ 44246 w 2462982"/>
              <a:gd name="connsiteY2" fmla="*/ 1902542 h 1902542"/>
              <a:gd name="connsiteX3" fmla="*/ 0 w 2462982"/>
              <a:gd name="connsiteY3" fmla="*/ 1061884 h 1902542"/>
              <a:gd name="connsiteX4" fmla="*/ 1504336 w 2462982"/>
              <a:gd name="connsiteY4" fmla="*/ 1 h 1902542"/>
              <a:gd name="connsiteX0" fmla="*/ 1504336 w 2462982"/>
              <a:gd name="connsiteY0" fmla="*/ 1 h 1858297"/>
              <a:gd name="connsiteX1" fmla="*/ 2462982 w 2462982"/>
              <a:gd name="connsiteY1" fmla="*/ 0 h 1858297"/>
              <a:gd name="connsiteX2" fmla="*/ 1 w 2462982"/>
              <a:gd name="connsiteY2" fmla="*/ 1858297 h 1858297"/>
              <a:gd name="connsiteX3" fmla="*/ 0 w 2462982"/>
              <a:gd name="connsiteY3" fmla="*/ 1061884 h 1858297"/>
              <a:gd name="connsiteX4" fmla="*/ 1504336 w 2462982"/>
              <a:gd name="connsiteY4" fmla="*/ 1 h 1858297"/>
              <a:gd name="connsiteX0" fmla="*/ 1504336 w 2462982"/>
              <a:gd name="connsiteY0" fmla="*/ 1 h 2020529"/>
              <a:gd name="connsiteX1" fmla="*/ 2462982 w 2462982"/>
              <a:gd name="connsiteY1" fmla="*/ 0 h 2020529"/>
              <a:gd name="connsiteX2" fmla="*/ 14749 w 2462982"/>
              <a:gd name="connsiteY2" fmla="*/ 2020529 h 2020529"/>
              <a:gd name="connsiteX3" fmla="*/ 0 w 2462982"/>
              <a:gd name="connsiteY3" fmla="*/ 1061884 h 2020529"/>
              <a:gd name="connsiteX4" fmla="*/ 1504336 w 2462982"/>
              <a:gd name="connsiteY4" fmla="*/ 1 h 2020529"/>
              <a:gd name="connsiteX0" fmla="*/ 1504336 w 2462982"/>
              <a:gd name="connsiteY0" fmla="*/ 1 h 1932038"/>
              <a:gd name="connsiteX1" fmla="*/ 2462982 w 2462982"/>
              <a:gd name="connsiteY1" fmla="*/ 0 h 1932038"/>
              <a:gd name="connsiteX2" fmla="*/ 14749 w 2462982"/>
              <a:gd name="connsiteY2" fmla="*/ 1932038 h 1932038"/>
              <a:gd name="connsiteX3" fmla="*/ 0 w 2462982"/>
              <a:gd name="connsiteY3" fmla="*/ 1061884 h 1932038"/>
              <a:gd name="connsiteX4" fmla="*/ 1504336 w 2462982"/>
              <a:gd name="connsiteY4" fmla="*/ 1 h 1932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2982" h="1932038">
                <a:moveTo>
                  <a:pt x="1504336" y="1"/>
                </a:moveTo>
                <a:lnTo>
                  <a:pt x="2462982" y="0"/>
                </a:lnTo>
                <a:lnTo>
                  <a:pt x="14749" y="1932038"/>
                </a:lnTo>
                <a:cubicBezTo>
                  <a:pt x="14749" y="1666567"/>
                  <a:pt x="0" y="1327355"/>
                  <a:pt x="0" y="1061884"/>
                </a:cubicBezTo>
                <a:lnTo>
                  <a:pt x="1504336" y="1"/>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9" name="Freeform 8"/>
          <p:cNvSpPr/>
          <p:nvPr/>
        </p:nvSpPr>
        <p:spPr>
          <a:xfrm>
            <a:off x="3409950" y="4424363"/>
            <a:ext cx="2640013" cy="1903412"/>
          </a:xfrm>
          <a:custGeom>
            <a:avLst/>
            <a:gdLst>
              <a:gd name="connsiteX0" fmla="*/ 0 w 2507226"/>
              <a:gd name="connsiteY0" fmla="*/ 14748 h 1843548"/>
              <a:gd name="connsiteX1" fmla="*/ 2492477 w 2507226"/>
              <a:gd name="connsiteY1" fmla="*/ 1843548 h 1843548"/>
              <a:gd name="connsiteX2" fmla="*/ 2507226 w 2507226"/>
              <a:gd name="connsiteY2" fmla="*/ 1032387 h 1843548"/>
              <a:gd name="connsiteX3" fmla="*/ 855407 w 2507226"/>
              <a:gd name="connsiteY3" fmla="*/ 0 h 1843548"/>
              <a:gd name="connsiteX4" fmla="*/ 0 w 2507226"/>
              <a:gd name="connsiteY4" fmla="*/ 14748 h 1843548"/>
              <a:gd name="connsiteX0" fmla="*/ 0 w 2551471"/>
              <a:gd name="connsiteY0" fmla="*/ 29497 h 1843548"/>
              <a:gd name="connsiteX1" fmla="*/ 2536722 w 2551471"/>
              <a:gd name="connsiteY1" fmla="*/ 1843548 h 1843548"/>
              <a:gd name="connsiteX2" fmla="*/ 2551471 w 2551471"/>
              <a:gd name="connsiteY2" fmla="*/ 1032387 h 1843548"/>
              <a:gd name="connsiteX3" fmla="*/ 899652 w 2551471"/>
              <a:gd name="connsiteY3" fmla="*/ 0 h 1843548"/>
              <a:gd name="connsiteX4" fmla="*/ 0 w 2551471"/>
              <a:gd name="connsiteY4" fmla="*/ 29497 h 1843548"/>
              <a:gd name="connsiteX0" fmla="*/ 0 w 2610464"/>
              <a:gd name="connsiteY0" fmla="*/ 0 h 1843548"/>
              <a:gd name="connsiteX1" fmla="*/ 2595715 w 2610464"/>
              <a:gd name="connsiteY1" fmla="*/ 1843548 h 1843548"/>
              <a:gd name="connsiteX2" fmla="*/ 2610464 w 2610464"/>
              <a:gd name="connsiteY2" fmla="*/ 1032387 h 1843548"/>
              <a:gd name="connsiteX3" fmla="*/ 958645 w 2610464"/>
              <a:gd name="connsiteY3" fmla="*/ 0 h 1843548"/>
              <a:gd name="connsiteX4" fmla="*/ 0 w 2610464"/>
              <a:gd name="connsiteY4" fmla="*/ 0 h 1843548"/>
              <a:gd name="connsiteX0" fmla="*/ 0 w 2610464"/>
              <a:gd name="connsiteY0" fmla="*/ 0 h 1843548"/>
              <a:gd name="connsiteX1" fmla="*/ 2595715 w 2610464"/>
              <a:gd name="connsiteY1" fmla="*/ 1843548 h 1843548"/>
              <a:gd name="connsiteX2" fmla="*/ 2610464 w 2610464"/>
              <a:gd name="connsiteY2" fmla="*/ 1032387 h 1843548"/>
              <a:gd name="connsiteX3" fmla="*/ 1002890 w 2610464"/>
              <a:gd name="connsiteY3" fmla="*/ 0 h 1843548"/>
              <a:gd name="connsiteX4" fmla="*/ 0 w 2610464"/>
              <a:gd name="connsiteY4" fmla="*/ 0 h 1843548"/>
              <a:gd name="connsiteX0" fmla="*/ 0 w 2639960"/>
              <a:gd name="connsiteY0" fmla="*/ 0 h 1843548"/>
              <a:gd name="connsiteX1" fmla="*/ 2625211 w 2639960"/>
              <a:gd name="connsiteY1" fmla="*/ 1843548 h 1843548"/>
              <a:gd name="connsiteX2" fmla="*/ 2639960 w 2639960"/>
              <a:gd name="connsiteY2" fmla="*/ 1032387 h 1843548"/>
              <a:gd name="connsiteX3" fmla="*/ 1032386 w 2639960"/>
              <a:gd name="connsiteY3" fmla="*/ 0 h 1843548"/>
              <a:gd name="connsiteX4" fmla="*/ 0 w 2639960"/>
              <a:gd name="connsiteY4" fmla="*/ 0 h 1843548"/>
              <a:gd name="connsiteX0" fmla="*/ 0 w 2639960"/>
              <a:gd name="connsiteY0" fmla="*/ 0 h 1902542"/>
              <a:gd name="connsiteX1" fmla="*/ 2639959 w 2639960"/>
              <a:gd name="connsiteY1" fmla="*/ 1902542 h 1902542"/>
              <a:gd name="connsiteX2" fmla="*/ 2639960 w 2639960"/>
              <a:gd name="connsiteY2" fmla="*/ 1032387 h 1902542"/>
              <a:gd name="connsiteX3" fmla="*/ 1032386 w 2639960"/>
              <a:gd name="connsiteY3" fmla="*/ 0 h 1902542"/>
              <a:gd name="connsiteX4" fmla="*/ 0 w 2639960"/>
              <a:gd name="connsiteY4" fmla="*/ 0 h 1902542"/>
              <a:gd name="connsiteX0" fmla="*/ 0 w 2669456"/>
              <a:gd name="connsiteY0" fmla="*/ 0 h 1946787"/>
              <a:gd name="connsiteX1" fmla="*/ 2669456 w 2669456"/>
              <a:gd name="connsiteY1" fmla="*/ 1946787 h 1946787"/>
              <a:gd name="connsiteX2" fmla="*/ 2639960 w 2669456"/>
              <a:gd name="connsiteY2" fmla="*/ 1032387 h 1946787"/>
              <a:gd name="connsiteX3" fmla="*/ 1032386 w 2669456"/>
              <a:gd name="connsiteY3" fmla="*/ 0 h 1946787"/>
              <a:gd name="connsiteX4" fmla="*/ 0 w 2669456"/>
              <a:gd name="connsiteY4" fmla="*/ 0 h 1946787"/>
              <a:gd name="connsiteX0" fmla="*/ 0 w 2654708"/>
              <a:gd name="connsiteY0" fmla="*/ 0 h 1976284"/>
              <a:gd name="connsiteX1" fmla="*/ 2654708 w 2654708"/>
              <a:gd name="connsiteY1" fmla="*/ 1976284 h 1976284"/>
              <a:gd name="connsiteX2" fmla="*/ 2639960 w 2654708"/>
              <a:gd name="connsiteY2" fmla="*/ 1032387 h 1976284"/>
              <a:gd name="connsiteX3" fmla="*/ 1032386 w 2654708"/>
              <a:gd name="connsiteY3" fmla="*/ 0 h 1976284"/>
              <a:gd name="connsiteX4" fmla="*/ 0 w 2654708"/>
              <a:gd name="connsiteY4" fmla="*/ 0 h 1976284"/>
              <a:gd name="connsiteX0" fmla="*/ 0 w 2669457"/>
              <a:gd name="connsiteY0" fmla="*/ 0 h 1902542"/>
              <a:gd name="connsiteX1" fmla="*/ 2669457 w 2669457"/>
              <a:gd name="connsiteY1" fmla="*/ 1902542 h 1902542"/>
              <a:gd name="connsiteX2" fmla="*/ 2639960 w 2669457"/>
              <a:gd name="connsiteY2" fmla="*/ 1032387 h 1902542"/>
              <a:gd name="connsiteX3" fmla="*/ 1032386 w 2669457"/>
              <a:gd name="connsiteY3" fmla="*/ 0 h 1902542"/>
              <a:gd name="connsiteX4" fmla="*/ 0 w 2669457"/>
              <a:gd name="connsiteY4" fmla="*/ 0 h 1902542"/>
              <a:gd name="connsiteX0" fmla="*/ 0 w 2698954"/>
              <a:gd name="connsiteY0" fmla="*/ 0 h 1932039"/>
              <a:gd name="connsiteX1" fmla="*/ 2698954 w 2698954"/>
              <a:gd name="connsiteY1" fmla="*/ 1932039 h 1932039"/>
              <a:gd name="connsiteX2" fmla="*/ 2639960 w 2698954"/>
              <a:gd name="connsiteY2" fmla="*/ 1032387 h 1932039"/>
              <a:gd name="connsiteX3" fmla="*/ 1032386 w 2698954"/>
              <a:gd name="connsiteY3" fmla="*/ 0 h 1932039"/>
              <a:gd name="connsiteX4" fmla="*/ 0 w 2698954"/>
              <a:gd name="connsiteY4" fmla="*/ 0 h 1932039"/>
              <a:gd name="connsiteX0" fmla="*/ 0 w 2639960"/>
              <a:gd name="connsiteY0" fmla="*/ 0 h 1902542"/>
              <a:gd name="connsiteX1" fmla="*/ 2625212 w 2639960"/>
              <a:gd name="connsiteY1" fmla="*/ 1902542 h 1902542"/>
              <a:gd name="connsiteX2" fmla="*/ 2639960 w 2639960"/>
              <a:gd name="connsiteY2" fmla="*/ 1032387 h 1902542"/>
              <a:gd name="connsiteX3" fmla="*/ 1032386 w 2639960"/>
              <a:gd name="connsiteY3" fmla="*/ 0 h 1902542"/>
              <a:gd name="connsiteX4" fmla="*/ 0 w 2639960"/>
              <a:gd name="connsiteY4" fmla="*/ 0 h 1902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9960" h="1902542">
                <a:moveTo>
                  <a:pt x="0" y="0"/>
                </a:moveTo>
                <a:lnTo>
                  <a:pt x="2625212" y="1902542"/>
                </a:lnTo>
                <a:cubicBezTo>
                  <a:pt x="2625212" y="1612490"/>
                  <a:pt x="2639960" y="1322439"/>
                  <a:pt x="2639960" y="1032387"/>
                </a:cubicBezTo>
                <a:lnTo>
                  <a:pt x="1032386" y="0"/>
                </a:lnTo>
                <a:lnTo>
                  <a:pt x="0"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1" name="TextBox 10"/>
          <p:cNvSpPr txBox="1"/>
          <p:nvPr/>
        </p:nvSpPr>
        <p:spPr>
          <a:xfrm>
            <a:off x="3112476" y="460631"/>
            <a:ext cx="5741377" cy="523220"/>
          </a:xfrm>
          <a:prstGeom prst="rect">
            <a:avLst/>
          </a:prstGeom>
          <a:noFill/>
        </p:spPr>
        <p:txBody>
          <a:bodyPr wrap="square">
            <a:spAutoFit/>
          </a:bodyPr>
          <a:lstStyle/>
          <a:p>
            <a:pPr algn="ctr"/>
            <a:r>
              <a:rPr lang="en-AU" sz="2800" dirty="0" smtClean="0"/>
              <a:t>Critical Thinking pentagon?</a:t>
            </a:r>
            <a:endParaRPr lang="en-AU" sz="2800" dirty="0"/>
          </a:p>
        </p:txBody>
      </p:sp>
      <p:sp>
        <p:nvSpPr>
          <p:cNvPr id="17" name="TextBox 16"/>
          <p:cNvSpPr txBox="1"/>
          <p:nvPr/>
        </p:nvSpPr>
        <p:spPr>
          <a:xfrm>
            <a:off x="4162425" y="987425"/>
            <a:ext cx="3744913" cy="369888"/>
          </a:xfrm>
          <a:prstGeom prst="rect">
            <a:avLst/>
          </a:prstGeom>
          <a:noFill/>
        </p:spPr>
        <p:txBody>
          <a:bodyPr>
            <a:spAutoFit/>
          </a:bodyPr>
          <a:lstStyle/>
          <a:p>
            <a:pPr>
              <a:defRPr/>
            </a:pPr>
            <a:r>
              <a:rPr lang="en-AU" sz="1800" dirty="0">
                <a:latin typeface="+mj-lt"/>
              </a:rPr>
              <a:t>When in doubt, go to the centre…</a:t>
            </a:r>
          </a:p>
        </p:txBody>
      </p:sp>
      <p:sp>
        <p:nvSpPr>
          <p:cNvPr id="2" name="TextBox 1"/>
          <p:cNvSpPr txBox="1"/>
          <p:nvPr/>
        </p:nvSpPr>
        <p:spPr>
          <a:xfrm>
            <a:off x="1006475" y="5862638"/>
            <a:ext cx="3998913" cy="1323975"/>
          </a:xfrm>
          <a:prstGeom prst="rect">
            <a:avLst/>
          </a:prstGeom>
          <a:noFill/>
        </p:spPr>
        <p:txBody>
          <a:bodyPr>
            <a:spAutoFit/>
          </a:bodyPr>
          <a:lstStyle/>
          <a:p>
            <a:pPr>
              <a:defRPr/>
            </a:pPr>
            <a:r>
              <a:rPr lang="en-AU" sz="1400" dirty="0">
                <a:latin typeface="+mj-lt"/>
              </a:rPr>
              <a:t>Based on www.rsd.edu.au and OPS designed by Mechanical Engineering Communications Tutors, University of Adelaide, 2014</a:t>
            </a:r>
          </a:p>
          <a:p>
            <a:pPr>
              <a:defRPr/>
            </a:pPr>
            <a:r>
              <a:rPr lang="en-AU" sz="1400" dirty="0">
                <a:latin typeface="+mj-lt"/>
              </a:rPr>
              <a:t>john.willison@adelaide.edu.au</a:t>
            </a:r>
          </a:p>
          <a:p>
            <a:pPr>
              <a:defRPr/>
            </a:pPr>
            <a:endParaRPr lang="en-AU" dirty="0"/>
          </a:p>
        </p:txBody>
      </p:sp>
      <p:sp>
        <p:nvSpPr>
          <p:cNvPr id="17426"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1D20BF3-4156-4210-B861-F0096B18B36D}" type="slidenum">
              <a:rPr lang="en-AU" altLang="en-US" sz="1400"/>
              <a:pPr eaLnBrk="1" hangingPunct="1"/>
              <a:t>38</a:t>
            </a:fld>
            <a:endParaRPr lang="en-AU" altLang="en-US" sz="1400"/>
          </a:p>
        </p:txBody>
      </p:sp>
      <p:sp>
        <p:nvSpPr>
          <p:cNvPr id="31" name="TextBox 30"/>
          <p:cNvSpPr txBox="1"/>
          <p:nvPr/>
        </p:nvSpPr>
        <p:spPr>
          <a:xfrm>
            <a:off x="4889794" y="3582042"/>
            <a:ext cx="2279942" cy="430887"/>
          </a:xfrm>
          <a:prstGeom prst="rect">
            <a:avLst/>
          </a:prstGeom>
          <a:noFill/>
        </p:spPr>
        <p:txBody>
          <a:bodyPr wrap="square">
            <a:spAutoFit/>
          </a:bodyPr>
          <a:lstStyle/>
          <a:p>
            <a:pPr>
              <a:defRPr/>
            </a:pPr>
            <a:r>
              <a:rPr lang="en-AU" sz="2200" b="1" dirty="0" smtClean="0"/>
              <a:t>Evaluate &amp; reflect</a:t>
            </a:r>
            <a:endParaRPr lang="en-AU" sz="2200" b="1" dirty="0"/>
          </a:p>
        </p:txBody>
      </p:sp>
    </p:spTree>
    <p:extLst>
      <p:ext uri="{BB962C8B-B14F-4D97-AF65-F5344CB8AC3E}">
        <p14:creationId xmlns:p14="http://schemas.microsoft.com/office/powerpoint/2010/main" val="47876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298" y="277204"/>
            <a:ext cx="7886700" cy="645989"/>
          </a:xfrm>
        </p:spPr>
        <p:txBody>
          <a:bodyPr>
            <a:noAutofit/>
          </a:bodyPr>
          <a:lstStyle/>
          <a:p>
            <a:r>
              <a:rPr lang="en-AU" sz="3200" dirty="0" smtClean="0"/>
              <a:t>Medical Science, with Explicit development and assessment in Years 1 and 4</a:t>
            </a:r>
            <a:endParaRPr lang="en-AU" sz="3200" dirty="0"/>
          </a:p>
        </p:txBody>
      </p:sp>
      <p:sp>
        <p:nvSpPr>
          <p:cNvPr id="3" name="Content Placeholder 2"/>
          <p:cNvSpPr>
            <a:spLocks noGrp="1"/>
          </p:cNvSpPr>
          <p:nvPr>
            <p:ph sz="half" idx="1"/>
          </p:nvPr>
        </p:nvSpPr>
        <p:spPr>
          <a:xfrm>
            <a:off x="455002" y="1377217"/>
            <a:ext cx="8233996" cy="4351338"/>
          </a:xfrm>
        </p:spPr>
        <p:txBody>
          <a:bodyPr>
            <a:normAutofit fontScale="92500"/>
          </a:bodyPr>
          <a:lstStyle/>
          <a:p>
            <a:pPr marL="0" indent="0">
              <a:lnSpc>
                <a:spcPct val="150000"/>
              </a:lnSpc>
              <a:buNone/>
            </a:pPr>
            <a:r>
              <a:rPr lang="en-AU" sz="3200" dirty="0" smtClean="0"/>
              <a:t>“</a:t>
            </a:r>
            <a:r>
              <a:rPr lang="en-AU" sz="3200" dirty="0"/>
              <a:t>I always remember these [RSD-framed] marking criteria sheets, but I think if they </a:t>
            </a:r>
            <a:r>
              <a:rPr lang="en-AU" sz="3200" dirty="0" smtClean="0"/>
              <a:t>were </a:t>
            </a:r>
            <a:r>
              <a:rPr lang="en-AU" sz="3200" b="1" dirty="0" smtClean="0"/>
              <a:t>emphasised </a:t>
            </a:r>
            <a:r>
              <a:rPr lang="en-AU" sz="3200" b="1" dirty="0"/>
              <a:t>more </a:t>
            </a:r>
            <a:r>
              <a:rPr lang="en-AU" sz="3200" dirty="0"/>
              <a:t>and you know that they kind of </a:t>
            </a:r>
            <a:r>
              <a:rPr lang="en-AU" sz="3200" b="1" i="1" dirty="0"/>
              <a:t>reinforce these facets a little more </a:t>
            </a:r>
            <a:r>
              <a:rPr lang="en-AU" sz="3200" b="1" i="1" dirty="0" smtClean="0"/>
              <a:t>strongly </a:t>
            </a:r>
            <a:r>
              <a:rPr lang="en-AU" sz="3200" b="1" dirty="0" smtClean="0"/>
              <a:t>throughout </a:t>
            </a:r>
            <a:r>
              <a:rPr lang="en-AU" sz="3200" b="1" dirty="0"/>
              <a:t>every year</a:t>
            </a:r>
            <a:r>
              <a:rPr lang="en-AU" sz="3200" dirty="0"/>
              <a:t>, it would be really, really good, I reckon</a:t>
            </a:r>
            <a:r>
              <a:rPr lang="en-AU" sz="3200" dirty="0" smtClean="0"/>
              <a:t>.”</a:t>
            </a:r>
            <a:endParaRPr lang="en-AU" sz="3200" dirty="0"/>
          </a:p>
          <a:p>
            <a:pPr marL="0" indent="0">
              <a:lnSpc>
                <a:spcPct val="150000"/>
              </a:lnSpc>
              <a:buNone/>
            </a:pPr>
            <a:r>
              <a:rPr lang="en-AU" sz="2000" dirty="0" smtClean="0"/>
              <a:t>(Willison &amp; Buisman-Pijlman, 2016 p.75-76)</a:t>
            </a:r>
          </a:p>
        </p:txBody>
      </p:sp>
    </p:spTree>
    <p:extLst>
      <p:ext uri="{BB962C8B-B14F-4D97-AF65-F5344CB8AC3E}">
        <p14:creationId xmlns:p14="http://schemas.microsoft.com/office/powerpoint/2010/main" val="404640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013" y="637689"/>
            <a:ext cx="8244987" cy="645989"/>
          </a:xfrm>
        </p:spPr>
        <p:txBody>
          <a:bodyPr>
            <a:noAutofit/>
          </a:bodyPr>
          <a:lstStyle/>
          <a:p>
            <a:r>
              <a:rPr lang="en-AU" sz="3400" dirty="0" smtClean="0"/>
              <a:t>Interviews one year after completion with B. Media graduates who experienced </a:t>
            </a:r>
            <a:r>
              <a:rPr lang="en-AU" sz="3400" dirty="0"/>
              <a:t>e</a:t>
            </a:r>
            <a:r>
              <a:rPr lang="en-AU" sz="3400" dirty="0" smtClean="0"/>
              <a:t>xplicit research skill development and assessment in several courses</a:t>
            </a:r>
            <a:endParaRPr lang="en-AU" sz="3400" dirty="0"/>
          </a:p>
        </p:txBody>
      </p:sp>
      <p:sp>
        <p:nvSpPr>
          <p:cNvPr id="3" name="Content Placeholder 2"/>
          <p:cNvSpPr>
            <a:spLocks noGrp="1"/>
          </p:cNvSpPr>
          <p:nvPr>
            <p:ph sz="half" idx="1"/>
          </p:nvPr>
        </p:nvSpPr>
        <p:spPr>
          <a:xfrm>
            <a:off x="910004" y="2159732"/>
            <a:ext cx="8233996" cy="4351338"/>
          </a:xfrm>
        </p:spPr>
        <p:txBody>
          <a:bodyPr>
            <a:normAutofit/>
          </a:bodyPr>
          <a:lstStyle/>
          <a:p>
            <a:pPr marL="0" indent="0">
              <a:buNone/>
            </a:pPr>
            <a:r>
              <a:rPr lang="en-AU" sz="3200" dirty="0" smtClean="0"/>
              <a:t>“</a:t>
            </a:r>
            <a:r>
              <a:rPr lang="en-AU" sz="3200" dirty="0"/>
              <a:t>... eventually it becomes not just autonomous learning but a questioning of the </a:t>
            </a:r>
            <a:r>
              <a:rPr lang="en-AU" sz="3200" dirty="0" smtClean="0"/>
              <a:t>process and </a:t>
            </a:r>
            <a:r>
              <a:rPr lang="en-AU" sz="3200" dirty="0"/>
              <a:t>system itself, where you can actually </a:t>
            </a:r>
            <a:r>
              <a:rPr lang="en-AU" sz="3200" b="1" dirty="0"/>
              <a:t>review your own process of learning or </a:t>
            </a:r>
            <a:r>
              <a:rPr lang="en-AU" sz="3200" b="1" dirty="0" smtClean="0"/>
              <a:t>system of </a:t>
            </a:r>
            <a:r>
              <a:rPr lang="en-AU" sz="3200" b="1" dirty="0"/>
              <a:t>whatever you’re doing, so you can actually change it and improve it.</a:t>
            </a:r>
            <a:r>
              <a:rPr lang="en-AU" sz="3200" dirty="0"/>
              <a:t> I think </a:t>
            </a:r>
            <a:r>
              <a:rPr lang="en-AU" sz="3200" dirty="0" smtClean="0"/>
              <a:t>that’s something </a:t>
            </a:r>
            <a:r>
              <a:rPr lang="en-AU" sz="3200" dirty="0"/>
              <a:t>which is going to be really important for me in my career going forward</a:t>
            </a:r>
            <a:r>
              <a:rPr lang="en-AU" sz="3200" dirty="0" smtClean="0"/>
              <a:t>.”</a:t>
            </a:r>
            <a:endParaRPr lang="en-AU" sz="3200" dirty="0"/>
          </a:p>
          <a:p>
            <a:pPr marL="0" indent="0">
              <a:lnSpc>
                <a:spcPct val="150000"/>
              </a:lnSpc>
              <a:buNone/>
            </a:pPr>
            <a:r>
              <a:rPr lang="en-AU" sz="2000" dirty="0" smtClean="0"/>
              <a:t>(Wilmore &amp; Willison, 2016 p.10)</a:t>
            </a:r>
          </a:p>
        </p:txBody>
      </p:sp>
    </p:spTree>
    <p:extLst>
      <p:ext uri="{BB962C8B-B14F-4D97-AF65-F5344CB8AC3E}">
        <p14:creationId xmlns:p14="http://schemas.microsoft.com/office/powerpoint/2010/main" val="275311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097091" y="1113392"/>
            <a:ext cx="5766245" cy="5744608"/>
          </a:xfrm>
          <a:prstGeom prst="rect">
            <a:avLst/>
          </a:prstGeom>
          <a:noFill/>
          <a:ln w="9525">
            <a:noFill/>
            <a:miter lim="800000"/>
            <a:headEnd/>
            <a:tailEnd/>
          </a:ln>
        </p:spPr>
      </p:pic>
      <p:sp>
        <p:nvSpPr>
          <p:cNvPr id="2" name="TextBox 1"/>
          <p:cNvSpPr txBox="1"/>
          <p:nvPr/>
        </p:nvSpPr>
        <p:spPr>
          <a:xfrm>
            <a:off x="1869621" y="73479"/>
            <a:ext cx="6221186" cy="954107"/>
          </a:xfrm>
          <a:prstGeom prst="rect">
            <a:avLst/>
          </a:prstGeom>
          <a:noFill/>
        </p:spPr>
        <p:txBody>
          <a:bodyPr wrap="square" rtlCol="0">
            <a:spAutoFit/>
          </a:bodyPr>
          <a:lstStyle/>
          <a:p>
            <a:r>
              <a:rPr lang="en-AU" sz="2800" dirty="0" smtClean="0">
                <a:latin typeface="+mn-lt"/>
              </a:rPr>
              <a:t>1. Stimulus for Electrical Engineering 4</a:t>
            </a:r>
            <a:r>
              <a:rPr lang="en-AU" sz="2800" baseline="30000" dirty="0" smtClean="0">
                <a:latin typeface="+mn-lt"/>
              </a:rPr>
              <a:t>th</a:t>
            </a:r>
            <a:r>
              <a:rPr lang="en-AU" sz="2800" dirty="0" smtClean="0">
                <a:latin typeface="+mn-lt"/>
              </a:rPr>
              <a:t> Year Undergrads</a:t>
            </a:r>
            <a:endParaRPr lang="en-AU" sz="2800" dirty="0">
              <a:latin typeface="+mn-lt"/>
            </a:endParaRPr>
          </a:p>
        </p:txBody>
      </p:sp>
    </p:spTree>
    <p:extLst>
      <p:ext uri="{BB962C8B-B14F-4D97-AF65-F5344CB8AC3E}">
        <p14:creationId xmlns:p14="http://schemas.microsoft.com/office/powerpoint/2010/main" val="12195088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955292" y="979144"/>
            <a:ext cx="6009132" cy="5360887"/>
          </a:xfrm>
          <a:prstGeom prst="rect">
            <a:avLst/>
          </a:prstGeom>
          <a:noFill/>
          <a:ln w="9525">
            <a:noFill/>
            <a:miter lim="800000"/>
            <a:headEnd/>
            <a:tailEnd/>
          </a:ln>
        </p:spPr>
      </p:pic>
      <p:sp>
        <p:nvSpPr>
          <p:cNvPr id="6" name="Lightning Bolt 5"/>
          <p:cNvSpPr/>
          <p:nvPr/>
        </p:nvSpPr>
        <p:spPr>
          <a:xfrm rot="433455">
            <a:off x="4863363" y="1046390"/>
            <a:ext cx="548640" cy="3477679"/>
          </a:xfrm>
          <a:prstGeom prst="lightningBol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Oval 3"/>
          <p:cNvSpPr/>
          <p:nvPr/>
        </p:nvSpPr>
        <p:spPr>
          <a:xfrm>
            <a:off x="3687097" y="2300748"/>
            <a:ext cx="648929" cy="707923"/>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9391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endParaRPr lang="en-AU"/>
          </a:p>
        </p:txBody>
      </p:sp>
      <p:pic>
        <p:nvPicPr>
          <p:cNvPr id="4098" name="Picture 2"/>
          <p:cNvPicPr>
            <a:picLocks noChangeAspect="1" noChangeArrowheads="1"/>
          </p:cNvPicPr>
          <p:nvPr/>
        </p:nvPicPr>
        <p:blipFill>
          <a:blip r:embed="rId2" cstate="print"/>
          <a:srcRect/>
          <a:stretch>
            <a:fillRect/>
          </a:stretch>
        </p:blipFill>
        <p:spPr bwMode="auto">
          <a:xfrm>
            <a:off x="1338263" y="0"/>
            <a:ext cx="6467475" cy="7067550"/>
          </a:xfrm>
          <a:prstGeom prst="rect">
            <a:avLst/>
          </a:prstGeom>
          <a:noFill/>
          <a:ln w="9525">
            <a:noFill/>
            <a:miter lim="800000"/>
            <a:headEnd/>
            <a:tailEnd/>
          </a:ln>
        </p:spPr>
      </p:pic>
    </p:spTree>
    <p:extLst>
      <p:ext uri="{BB962C8B-B14F-4D97-AF65-F5344CB8AC3E}">
        <p14:creationId xmlns:p14="http://schemas.microsoft.com/office/powerpoint/2010/main" val="2395062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037081" y="269639"/>
            <a:ext cx="3157829" cy="4571782"/>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572000" y="4259798"/>
            <a:ext cx="3866300" cy="2259319"/>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5502729" y="269639"/>
            <a:ext cx="2921368" cy="3631609"/>
          </a:xfrm>
          <a:prstGeom prst="rect">
            <a:avLst/>
          </a:prstGeom>
          <a:noFill/>
          <a:ln w="9525">
            <a:noFill/>
            <a:miter lim="800000"/>
            <a:headEnd/>
            <a:tailEnd/>
          </a:ln>
        </p:spPr>
      </p:pic>
    </p:spTree>
    <p:extLst>
      <p:ext uri="{BB962C8B-B14F-4D97-AF65-F5344CB8AC3E}">
        <p14:creationId xmlns:p14="http://schemas.microsoft.com/office/powerpoint/2010/main" val="1546958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nvPr>
        </p:nvGraphicFramePr>
        <p:xfrm>
          <a:off x="1219200" y="1042416"/>
          <a:ext cx="7374193" cy="2319539"/>
        </p:xfrm>
        <a:graphic>
          <a:graphicData uri="http://schemas.openxmlformats.org/drawingml/2006/table">
            <a:tbl>
              <a:tblPr firstRow="1" bandRow="1">
                <a:tableStyleId>{5C22544A-7EE6-4342-B048-85BDC9FD1C3A}</a:tableStyleId>
              </a:tblPr>
              <a:tblGrid>
                <a:gridCol w="3672840">
                  <a:extLst>
                    <a:ext uri="{9D8B030D-6E8A-4147-A177-3AD203B41FA5}">
                      <a16:colId xmlns:a16="http://schemas.microsoft.com/office/drawing/2014/main" val="20000"/>
                    </a:ext>
                  </a:extLst>
                </a:gridCol>
                <a:gridCol w="3701353">
                  <a:extLst>
                    <a:ext uri="{9D8B030D-6E8A-4147-A177-3AD203B41FA5}">
                      <a16:colId xmlns:a16="http://schemas.microsoft.com/office/drawing/2014/main" val="20001"/>
                    </a:ext>
                  </a:extLst>
                </a:gridCol>
              </a:tblGrid>
              <a:tr h="685800">
                <a:tc>
                  <a:txBody>
                    <a:bodyPr/>
                    <a:lstStyle/>
                    <a:p>
                      <a:pPr algn="ctr"/>
                      <a:r>
                        <a:rPr lang="en-AU" b="1" dirty="0" smtClean="0">
                          <a:solidFill>
                            <a:schemeClr val="tx1">
                              <a:lumMod val="95000"/>
                              <a:lumOff val="5000"/>
                            </a:schemeClr>
                          </a:solidFill>
                        </a:rPr>
                        <a:t>Reasons</a:t>
                      </a:r>
                      <a:r>
                        <a:rPr lang="en-AU" b="1" baseline="0" dirty="0" smtClean="0">
                          <a:solidFill>
                            <a:schemeClr val="tx1">
                              <a:lumMod val="95000"/>
                              <a:lumOff val="5000"/>
                            </a:schemeClr>
                          </a:solidFill>
                        </a:rPr>
                        <a:t> w</a:t>
                      </a:r>
                      <a:r>
                        <a:rPr lang="en-AU" b="1" dirty="0" smtClean="0">
                          <a:solidFill>
                            <a:schemeClr val="tx1">
                              <a:lumMod val="95000"/>
                              <a:lumOff val="5000"/>
                            </a:schemeClr>
                          </a:solidFill>
                        </a:rPr>
                        <a:t>hy this adage may be true</a:t>
                      </a:r>
                      <a:endParaRPr lang="en-AU" b="1"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AU" b="1" dirty="0" smtClean="0">
                          <a:solidFill>
                            <a:schemeClr val="tx1">
                              <a:lumMod val="95000"/>
                              <a:lumOff val="5000"/>
                            </a:schemeClr>
                          </a:solidFill>
                        </a:rPr>
                        <a:t>Reasons</a:t>
                      </a:r>
                      <a:r>
                        <a:rPr lang="en-AU" b="1" baseline="0" dirty="0" smtClean="0">
                          <a:solidFill>
                            <a:schemeClr val="tx1">
                              <a:lumMod val="95000"/>
                              <a:lumOff val="5000"/>
                            </a:schemeClr>
                          </a:solidFill>
                        </a:rPr>
                        <a:t> w</a:t>
                      </a:r>
                      <a:r>
                        <a:rPr lang="en-AU" b="1" dirty="0" smtClean="0">
                          <a:solidFill>
                            <a:schemeClr val="tx1">
                              <a:lumMod val="95000"/>
                              <a:lumOff val="5000"/>
                            </a:schemeClr>
                          </a:solidFill>
                        </a:rPr>
                        <a:t>hy this adage</a:t>
                      </a:r>
                      <a:r>
                        <a:rPr lang="en-AU" b="1" baseline="0" dirty="0" smtClean="0">
                          <a:solidFill>
                            <a:schemeClr val="tx1">
                              <a:lumMod val="95000"/>
                              <a:lumOff val="5000"/>
                            </a:schemeClr>
                          </a:solidFill>
                        </a:rPr>
                        <a:t> may be wrong</a:t>
                      </a:r>
                      <a:endParaRPr lang="en-AU" b="1"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633739">
                <a:tc>
                  <a:txBody>
                    <a:bodyPr/>
                    <a:lstStyle/>
                    <a:p>
                      <a:pPr marL="265113" indent="-265113" algn="l"/>
                      <a:endParaRPr lang="en-AU"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 name="Rectangle 1"/>
          <p:cNvSpPr/>
          <p:nvPr/>
        </p:nvSpPr>
        <p:spPr>
          <a:xfrm>
            <a:off x="692727" y="212437"/>
            <a:ext cx="8451273" cy="523220"/>
          </a:xfrm>
          <a:prstGeom prst="rect">
            <a:avLst/>
          </a:prstGeom>
        </p:spPr>
        <p:txBody>
          <a:bodyPr wrap="square">
            <a:spAutoFit/>
          </a:bodyPr>
          <a:lstStyle/>
          <a:p>
            <a:pPr algn="ctr"/>
            <a:r>
              <a:rPr lang="en-AU" sz="2800" dirty="0" smtClean="0">
                <a:latin typeface="+mn-lt"/>
              </a:rPr>
              <a:t>‘Lightning </a:t>
            </a:r>
            <a:r>
              <a:rPr lang="en-AU" sz="2800" dirty="0">
                <a:latin typeface="+mn-lt"/>
              </a:rPr>
              <a:t>never strikes twice in the same place’ </a:t>
            </a:r>
          </a:p>
        </p:txBody>
      </p:sp>
    </p:spTree>
    <p:extLst>
      <p:ext uri="{BB962C8B-B14F-4D97-AF65-F5344CB8AC3E}">
        <p14:creationId xmlns:p14="http://schemas.microsoft.com/office/powerpoint/2010/main" val="2856996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5B1E1061-8FDA-4E81-8898-85A180347C50}" type="slidenum">
              <a:rPr lang="en-AU" smtClean="0"/>
              <a:pPr>
                <a:defRPr/>
              </a:pPr>
              <a:t>45</a:t>
            </a:fld>
            <a:endParaRPr lang="en-AU"/>
          </a:p>
        </p:txBody>
      </p:sp>
      <p:sp>
        <p:nvSpPr>
          <p:cNvPr id="6" name="TextBox 5"/>
          <p:cNvSpPr txBox="1"/>
          <p:nvPr/>
        </p:nvSpPr>
        <p:spPr>
          <a:xfrm>
            <a:off x="1918607" y="310243"/>
            <a:ext cx="6221186" cy="523220"/>
          </a:xfrm>
          <a:prstGeom prst="rect">
            <a:avLst/>
          </a:prstGeom>
          <a:noFill/>
        </p:spPr>
        <p:txBody>
          <a:bodyPr wrap="square" rtlCol="0">
            <a:spAutoFit/>
          </a:bodyPr>
          <a:lstStyle/>
          <a:p>
            <a:r>
              <a:rPr lang="en-AU" sz="2800" dirty="0" smtClean="0">
                <a:latin typeface="+mn-lt"/>
              </a:rPr>
              <a:t>Stimulus for Nursing Students</a:t>
            </a:r>
            <a:endParaRPr lang="en-AU" sz="2800" dirty="0">
              <a:latin typeface="+mn-lt"/>
            </a:endParaRPr>
          </a:p>
        </p:txBody>
      </p:sp>
      <p:pic>
        <p:nvPicPr>
          <p:cNvPr id="7" name="Picture 2"/>
          <p:cNvPicPr>
            <a:picLocks noChangeAspect="1" noChangeArrowheads="1"/>
          </p:cNvPicPr>
          <p:nvPr/>
        </p:nvPicPr>
        <p:blipFill>
          <a:blip r:embed="rId2" cstate="print"/>
          <a:srcRect/>
          <a:stretch>
            <a:fillRect/>
          </a:stretch>
        </p:blipFill>
        <p:spPr bwMode="auto">
          <a:xfrm>
            <a:off x="2286217" y="2122932"/>
            <a:ext cx="2552700" cy="3695700"/>
          </a:xfrm>
          <a:prstGeom prst="rect">
            <a:avLst/>
          </a:prstGeom>
          <a:noFill/>
          <a:ln w="9525">
            <a:noFill/>
            <a:miter lim="800000"/>
            <a:headEnd/>
            <a:tailEnd/>
          </a:ln>
        </p:spPr>
      </p:pic>
      <p:sp>
        <p:nvSpPr>
          <p:cNvPr id="8" name="TextBox 7"/>
          <p:cNvSpPr txBox="1"/>
          <p:nvPr/>
        </p:nvSpPr>
        <p:spPr>
          <a:xfrm>
            <a:off x="5190199" y="2105406"/>
            <a:ext cx="2816352" cy="1938992"/>
          </a:xfrm>
          <a:prstGeom prst="rect">
            <a:avLst/>
          </a:prstGeom>
          <a:noFill/>
          <a:ln>
            <a:solidFill>
              <a:schemeClr val="tx1"/>
            </a:solidFill>
          </a:ln>
        </p:spPr>
        <p:txBody>
          <a:bodyPr wrap="square" rtlCol="0">
            <a:spAutoFit/>
          </a:bodyPr>
          <a:lstStyle/>
          <a:p>
            <a:r>
              <a:rPr lang="en-AU" dirty="0" smtClean="0"/>
              <a:t>‘Right now I’m still </a:t>
            </a:r>
          </a:p>
          <a:p>
            <a:r>
              <a:rPr lang="en-AU" dirty="0" smtClean="0"/>
              <a:t>overwhelmed. A tingling sensation throughout my whole body.’</a:t>
            </a:r>
            <a:endParaRPr lang="en-AU" dirty="0"/>
          </a:p>
        </p:txBody>
      </p:sp>
    </p:spTree>
    <p:extLst>
      <p:ext uri="{BB962C8B-B14F-4D97-AF65-F5344CB8AC3E}">
        <p14:creationId xmlns:p14="http://schemas.microsoft.com/office/powerpoint/2010/main" val="106742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nvPr>
        </p:nvGraphicFramePr>
        <p:xfrm>
          <a:off x="1034473" y="1276558"/>
          <a:ext cx="7804727" cy="4523878"/>
        </p:xfrm>
        <a:graphic>
          <a:graphicData uri="http://schemas.openxmlformats.org/drawingml/2006/table">
            <a:tbl>
              <a:tblPr firstRow="1" bandRow="1">
                <a:tableStyleId>{5C22544A-7EE6-4342-B048-85BDC9FD1C3A}</a:tableStyleId>
              </a:tblPr>
              <a:tblGrid>
                <a:gridCol w="3887275">
                  <a:extLst>
                    <a:ext uri="{9D8B030D-6E8A-4147-A177-3AD203B41FA5}">
                      <a16:colId xmlns:a16="http://schemas.microsoft.com/office/drawing/2014/main" val="20000"/>
                    </a:ext>
                  </a:extLst>
                </a:gridCol>
                <a:gridCol w="3917452">
                  <a:extLst>
                    <a:ext uri="{9D8B030D-6E8A-4147-A177-3AD203B41FA5}">
                      <a16:colId xmlns:a16="http://schemas.microsoft.com/office/drawing/2014/main" val="20001"/>
                    </a:ext>
                  </a:extLst>
                </a:gridCol>
              </a:tblGrid>
              <a:tr h="1020765">
                <a:tc>
                  <a:txBody>
                    <a:bodyPr/>
                    <a:lstStyle/>
                    <a:p>
                      <a:pPr algn="ctr"/>
                      <a:r>
                        <a:rPr lang="en-AU" b="1" dirty="0" smtClean="0">
                          <a:solidFill>
                            <a:schemeClr val="tx1">
                              <a:lumMod val="95000"/>
                              <a:lumOff val="5000"/>
                            </a:schemeClr>
                          </a:solidFill>
                        </a:rPr>
                        <a:t>Reasons</a:t>
                      </a:r>
                      <a:r>
                        <a:rPr lang="en-AU" b="1" baseline="0" dirty="0" smtClean="0">
                          <a:solidFill>
                            <a:schemeClr val="tx1">
                              <a:lumMod val="95000"/>
                              <a:lumOff val="5000"/>
                            </a:schemeClr>
                          </a:solidFill>
                        </a:rPr>
                        <a:t> w</a:t>
                      </a:r>
                      <a:r>
                        <a:rPr lang="en-AU" b="1" dirty="0" smtClean="0">
                          <a:solidFill>
                            <a:schemeClr val="tx1">
                              <a:lumMod val="95000"/>
                              <a:lumOff val="5000"/>
                            </a:schemeClr>
                          </a:solidFill>
                        </a:rPr>
                        <a:t>hy Dom should have gone to emergency</a:t>
                      </a:r>
                      <a:endParaRPr lang="en-AU" b="1"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AU" b="1" dirty="0" smtClean="0">
                          <a:solidFill>
                            <a:schemeClr val="tx1">
                              <a:lumMod val="95000"/>
                              <a:lumOff val="5000"/>
                            </a:schemeClr>
                          </a:solidFill>
                        </a:rPr>
                        <a:t>Reasons</a:t>
                      </a:r>
                      <a:r>
                        <a:rPr lang="en-AU" b="1" baseline="0" dirty="0" smtClean="0">
                          <a:solidFill>
                            <a:schemeClr val="tx1">
                              <a:lumMod val="95000"/>
                              <a:lumOff val="5000"/>
                            </a:schemeClr>
                          </a:solidFill>
                        </a:rPr>
                        <a:t> w</a:t>
                      </a:r>
                      <a:r>
                        <a:rPr lang="en-AU" b="1" dirty="0" smtClean="0">
                          <a:solidFill>
                            <a:schemeClr val="tx1">
                              <a:lumMod val="95000"/>
                              <a:lumOff val="5000"/>
                            </a:schemeClr>
                          </a:solidFill>
                        </a:rPr>
                        <a:t>hy Dom need not have gone to emergency</a:t>
                      </a:r>
                      <a:endParaRPr lang="en-AU" b="1"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503113">
                <a:tc>
                  <a:txBody>
                    <a:bodyPr/>
                    <a:lstStyle/>
                    <a:p>
                      <a:pPr marL="265113" indent="-265113" algn="l"/>
                      <a:endParaRPr lang="en-A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4" name="Title 1"/>
          <p:cNvSpPr>
            <a:spLocks noGrp="1"/>
          </p:cNvSpPr>
          <p:nvPr>
            <p:ph type="title"/>
          </p:nvPr>
        </p:nvSpPr>
        <p:spPr>
          <a:xfrm>
            <a:off x="1209963" y="196273"/>
            <a:ext cx="7772400" cy="990600"/>
          </a:xfrm>
        </p:spPr>
        <p:txBody>
          <a:bodyPr>
            <a:normAutofit fontScale="90000"/>
          </a:bodyPr>
          <a:lstStyle/>
          <a:p>
            <a:r>
              <a:rPr lang="en-AU" dirty="0" smtClean="0"/>
              <a:t>Should Dom have gone to Emergency?</a:t>
            </a:r>
            <a:endParaRPr lang="en-AU" dirty="0"/>
          </a:p>
        </p:txBody>
      </p:sp>
    </p:spTree>
    <p:extLst>
      <p:ext uri="{BB962C8B-B14F-4D97-AF65-F5344CB8AC3E}">
        <p14:creationId xmlns:p14="http://schemas.microsoft.com/office/powerpoint/2010/main" val="35050819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Ø"/>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5DFE591-28F1-402C-80AD-4D54144A0CEE}" type="slidenum">
              <a:rPr lang="en-AU" altLang="en-US" sz="1400">
                <a:latin typeface="Times New Roman" panose="02020603050405020304" pitchFamily="18" charset="0"/>
              </a:rPr>
              <a:pPr>
                <a:spcBef>
                  <a:spcPct val="0"/>
                </a:spcBef>
                <a:buFontTx/>
                <a:buNone/>
              </a:pPr>
              <a:t>47</a:t>
            </a:fld>
            <a:endParaRPr lang="en-AU" altLang="en-US" sz="1400">
              <a:latin typeface="Times New Roman" panose="02020603050405020304" pitchFamily="18" charset="0"/>
            </a:endParaRPr>
          </a:p>
        </p:txBody>
      </p:sp>
      <p:sp>
        <p:nvSpPr>
          <p:cNvPr id="13315" name="Content Placeholder 1"/>
          <p:cNvSpPr>
            <a:spLocks noGrp="1"/>
          </p:cNvSpPr>
          <p:nvPr>
            <p:ph idx="1"/>
          </p:nvPr>
        </p:nvSpPr>
        <p:spPr>
          <a:xfrm>
            <a:off x="1077686" y="936625"/>
            <a:ext cx="7496402" cy="2803525"/>
          </a:xfrm>
        </p:spPr>
        <p:txBody>
          <a:bodyPr/>
          <a:lstStyle/>
          <a:p>
            <a:r>
              <a:rPr lang="en-GB" altLang="en-US" dirty="0" smtClean="0"/>
              <a:t>You are part of a team of six engineers who have been hired by a Non-Government Organisation (NGO) to design and manufacture durable, cost effective beds for use in a camp.  This camp is located in Nepal as a consequence of recent earthquakes.</a:t>
            </a:r>
          </a:p>
        </p:txBody>
      </p:sp>
      <p:sp>
        <p:nvSpPr>
          <p:cNvPr id="4" name="TextBox 3"/>
          <p:cNvSpPr txBox="1"/>
          <p:nvPr/>
        </p:nvSpPr>
        <p:spPr>
          <a:xfrm>
            <a:off x="996950" y="192088"/>
            <a:ext cx="8147050" cy="569912"/>
          </a:xfrm>
          <a:prstGeom prst="rect">
            <a:avLst/>
          </a:prstGeom>
          <a:noFill/>
        </p:spPr>
        <p:txBody>
          <a:bodyPr>
            <a:spAutoFit/>
          </a:bodyPr>
          <a:lstStyle/>
          <a:p>
            <a:pPr>
              <a:defRPr/>
            </a:pPr>
            <a:r>
              <a:rPr lang="en-AU" sz="3100" b="1" dirty="0">
                <a:latin typeface="+mn-lt"/>
              </a:rPr>
              <a:t>Identifying </a:t>
            </a:r>
            <a:r>
              <a:rPr lang="en-GB" altLang="en-US" sz="3100" b="1" dirty="0">
                <a:latin typeface="+mn-lt"/>
              </a:rPr>
              <a:t>specifications and constraints </a:t>
            </a:r>
            <a:endParaRPr lang="en-AU" sz="3100" b="1" dirty="0">
              <a:latin typeface="+mn-lt"/>
            </a:endParaRPr>
          </a:p>
        </p:txBody>
      </p:sp>
      <p:pic>
        <p:nvPicPr>
          <p:cNvPr id="5" name="Picture 2" descr="PA15103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8964" y="3612990"/>
            <a:ext cx="2528887" cy="1910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09637" y="5360421"/>
            <a:ext cx="7434263" cy="1754187"/>
          </a:xfrm>
          <a:prstGeom prst="rect">
            <a:avLst/>
          </a:prstGeom>
          <a:noFill/>
        </p:spPr>
        <p:txBody>
          <a:bodyPr wrap="square">
            <a:spAutoFit/>
          </a:bodyPr>
          <a:lstStyle/>
          <a:p>
            <a:pPr marL="342900" indent="-342900">
              <a:buFont typeface="Arial" panose="020B0604020202020204" pitchFamily="34" charset="0"/>
              <a:buChar char="•"/>
              <a:defRPr/>
            </a:pPr>
            <a:r>
              <a:rPr lang="en-GB" altLang="en-US" sz="2800" dirty="0">
                <a:latin typeface="+mn-lt"/>
              </a:rPr>
              <a:t>You are expected to define the specifications and constraints that meet the needs of all the stakeholders.</a:t>
            </a:r>
            <a:endParaRPr lang="en-AU" altLang="en-US" sz="2800" dirty="0">
              <a:latin typeface="+mn-lt"/>
            </a:endParaRPr>
          </a:p>
          <a:p>
            <a:pPr>
              <a:defRPr/>
            </a:pPr>
            <a:endParaRPr lang="en-AU" dirty="0"/>
          </a:p>
        </p:txBody>
      </p:sp>
    </p:spTree>
    <p:extLst>
      <p:ext uri="{BB962C8B-B14F-4D97-AF65-F5344CB8AC3E}">
        <p14:creationId xmlns:p14="http://schemas.microsoft.com/office/powerpoint/2010/main" val="40847654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219200" y="71438"/>
            <a:ext cx="7772400" cy="681037"/>
          </a:xfrm>
        </p:spPr>
        <p:txBody>
          <a:bodyPr>
            <a:normAutofit fontScale="90000"/>
          </a:bodyPr>
          <a:lstStyle/>
          <a:p>
            <a:r>
              <a:rPr lang="en-US" altLang="en-US" b="1" smtClean="0"/>
              <a:t>Your Problem Solving Skills</a:t>
            </a:r>
          </a:p>
        </p:txBody>
      </p:sp>
      <p:sp>
        <p:nvSpPr>
          <p:cNvPr id="3" name="Content Placeholder 2"/>
          <p:cNvSpPr>
            <a:spLocks noGrp="1"/>
          </p:cNvSpPr>
          <p:nvPr>
            <p:ph idx="1"/>
          </p:nvPr>
        </p:nvSpPr>
        <p:spPr>
          <a:xfrm>
            <a:off x="9144000" y="5989638"/>
            <a:ext cx="8382000" cy="1431925"/>
          </a:xfrm>
        </p:spPr>
        <p:txBody>
          <a:bodyPr/>
          <a:lstStyle/>
          <a:p>
            <a:r>
              <a:rPr lang="en-US" altLang="en-US" sz="2400" smtClean="0"/>
              <a:t>Group with the highest number of each category reads them out.</a:t>
            </a:r>
          </a:p>
          <a:p>
            <a:r>
              <a:rPr lang="en-US" altLang="en-US" sz="2400" smtClean="0"/>
              <a:t>You have 3 minutes</a:t>
            </a:r>
          </a:p>
        </p:txBody>
      </p:sp>
      <p:sp>
        <p:nvSpPr>
          <p:cNvPr id="1229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Ø"/>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2DBF73E-AFDF-437B-8548-B8417E1C94FB}" type="slidenum">
              <a:rPr lang="en-AU" altLang="en-US" sz="1400">
                <a:latin typeface="Times New Roman" panose="02020603050405020304" pitchFamily="18" charset="0"/>
              </a:rPr>
              <a:pPr>
                <a:spcBef>
                  <a:spcPct val="0"/>
                </a:spcBef>
                <a:buFontTx/>
                <a:buNone/>
              </a:pPr>
              <a:t>48</a:t>
            </a:fld>
            <a:endParaRPr lang="en-AU" altLang="en-US" sz="1400">
              <a:latin typeface="Times New Roman" panose="02020603050405020304" pitchFamily="18" charset="0"/>
            </a:endParaRPr>
          </a:p>
        </p:txBody>
      </p:sp>
      <p:graphicFrame>
        <p:nvGraphicFramePr>
          <p:cNvPr id="2" name="Table 1"/>
          <p:cNvGraphicFramePr>
            <a:graphicFrameLocks noGrp="1"/>
          </p:cNvGraphicFramePr>
          <p:nvPr/>
        </p:nvGraphicFramePr>
        <p:xfrm>
          <a:off x="466725" y="855663"/>
          <a:ext cx="8347076" cy="8351902"/>
        </p:xfrm>
        <a:graphic>
          <a:graphicData uri="http://schemas.openxmlformats.org/drawingml/2006/table">
            <a:tbl>
              <a:tblPr firstRow="1" bandRow="1">
                <a:tableStyleId>{5C22544A-7EE6-4342-B048-85BDC9FD1C3A}</a:tableStyleId>
              </a:tblPr>
              <a:tblGrid>
                <a:gridCol w="4173538">
                  <a:extLst>
                    <a:ext uri="{9D8B030D-6E8A-4147-A177-3AD203B41FA5}">
                      <a16:colId xmlns:a16="http://schemas.microsoft.com/office/drawing/2014/main" val="20000"/>
                    </a:ext>
                  </a:extLst>
                </a:gridCol>
                <a:gridCol w="4173538">
                  <a:extLst>
                    <a:ext uri="{9D8B030D-6E8A-4147-A177-3AD203B41FA5}">
                      <a16:colId xmlns:a16="http://schemas.microsoft.com/office/drawing/2014/main" val="20001"/>
                    </a:ext>
                  </a:extLst>
                </a:gridCol>
              </a:tblGrid>
              <a:tr h="853780">
                <a:tc>
                  <a:txBody>
                    <a:bodyPr/>
                    <a:lstStyle/>
                    <a:p>
                      <a:pPr marL="0" indent="0" algn="ctr">
                        <a:defRPr/>
                      </a:pPr>
                      <a:r>
                        <a:rPr lang="en-US" sz="3200" dirty="0" smtClean="0"/>
                        <a:t> </a:t>
                      </a:r>
                      <a:r>
                        <a:rPr lang="en-GB" sz="3200" dirty="0" smtClean="0"/>
                        <a:t>Specifications</a:t>
                      </a:r>
                      <a:endParaRPr lang="en-AU" sz="3200" dirty="0"/>
                    </a:p>
                  </a:txBody>
                  <a:tcPr marL="91460" marR="91460" marT="45741" marB="457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defRPr/>
                      </a:pPr>
                      <a:r>
                        <a:rPr lang="en-GB" sz="3200" dirty="0" smtClean="0"/>
                        <a:t> Constraints </a:t>
                      </a:r>
                      <a:r>
                        <a:rPr lang="en-US" sz="3200" dirty="0" smtClean="0"/>
                        <a:t> </a:t>
                      </a:r>
                      <a:endParaRPr lang="en-AU" sz="3200" dirty="0" smtClean="0"/>
                    </a:p>
                    <a:p>
                      <a:pPr algn="ctr"/>
                      <a:endParaRPr lang="en-AU" sz="1800" dirty="0"/>
                    </a:p>
                  </a:txBody>
                  <a:tcPr marL="91460" marR="91460" marT="45741" marB="457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498057">
                <a:tc>
                  <a:txBody>
                    <a:bodyPr/>
                    <a:lstStyle/>
                    <a:p>
                      <a:r>
                        <a:rPr lang="en-AU" sz="1800" dirty="0" smtClean="0">
                          <a:solidFill>
                            <a:srgbClr val="FF0000"/>
                          </a:solidFill>
                        </a:rPr>
                        <a:t>Cheap</a:t>
                      </a:r>
                      <a:endParaRPr lang="en-AU" sz="1800" baseline="0" dirty="0" smtClean="0">
                        <a:solidFill>
                          <a:srgbClr val="FF0000"/>
                        </a:solidFill>
                      </a:endParaRPr>
                    </a:p>
                    <a:p>
                      <a:r>
                        <a:rPr lang="en-AU" sz="1800" baseline="0" dirty="0" smtClean="0">
                          <a:solidFill>
                            <a:srgbClr val="FF0000"/>
                          </a:solidFill>
                        </a:rPr>
                        <a:t>Durable</a:t>
                      </a:r>
                    </a:p>
                    <a:p>
                      <a:r>
                        <a:rPr lang="en-AU" sz="1800" baseline="0" dirty="0" smtClean="0"/>
                        <a:t>Long Lasting</a:t>
                      </a:r>
                    </a:p>
                    <a:p>
                      <a:r>
                        <a:rPr lang="en-AU" sz="1800" baseline="0" dirty="0" smtClean="0"/>
                        <a:t>Small mass</a:t>
                      </a:r>
                    </a:p>
                    <a:p>
                      <a:r>
                        <a:rPr lang="en-AU" sz="1800" baseline="0" dirty="0" smtClean="0"/>
                        <a:t>Able to support average person mass</a:t>
                      </a:r>
                    </a:p>
                    <a:p>
                      <a:r>
                        <a:rPr lang="en-AU" sz="1800" baseline="0" dirty="0" smtClean="0"/>
                        <a:t>Inclusive of Bedding</a:t>
                      </a:r>
                    </a:p>
                    <a:p>
                      <a:r>
                        <a:rPr lang="en-AU" sz="1800" baseline="0" dirty="0" smtClean="0"/>
                        <a:t>Inclusive of Pillow</a:t>
                      </a:r>
                    </a:p>
                    <a:p>
                      <a:r>
                        <a:rPr lang="en-AU" sz="1800" baseline="0" dirty="0" smtClean="0"/>
                        <a:t>Long enough for tall people</a:t>
                      </a:r>
                    </a:p>
                    <a:p>
                      <a:r>
                        <a:rPr lang="en-AU" sz="1800" baseline="0" dirty="0" smtClean="0"/>
                        <a:t>Easily transported</a:t>
                      </a:r>
                    </a:p>
                    <a:p>
                      <a:r>
                        <a:rPr lang="en-AU" sz="1800" dirty="0" smtClean="0"/>
                        <a:t>Waterproof</a:t>
                      </a:r>
                    </a:p>
                    <a:p>
                      <a:r>
                        <a:rPr lang="en-AU" sz="1800" dirty="0" smtClean="0">
                          <a:solidFill>
                            <a:srgbClr val="FF0000"/>
                          </a:solidFill>
                        </a:rPr>
                        <a:t>Comfortable</a:t>
                      </a:r>
                    </a:p>
                    <a:p>
                      <a:r>
                        <a:rPr lang="en-AU" sz="1800" dirty="0" smtClean="0"/>
                        <a:t>Easily Storable</a:t>
                      </a:r>
                    </a:p>
                    <a:p>
                      <a:endParaRPr lang="en-AU" sz="1800" dirty="0" smtClean="0"/>
                    </a:p>
                    <a:p>
                      <a:r>
                        <a:rPr lang="en-AU" sz="1800" dirty="0" smtClean="0"/>
                        <a:t>Elevated</a:t>
                      </a:r>
                    </a:p>
                    <a:p>
                      <a:r>
                        <a:rPr lang="en-AU" sz="1800" dirty="0" smtClean="0"/>
                        <a:t>Easily</a:t>
                      </a:r>
                      <a:r>
                        <a:rPr lang="en-AU" sz="1800" baseline="0" dirty="0" smtClean="0"/>
                        <a:t> constructed</a:t>
                      </a:r>
                      <a:br>
                        <a:rPr lang="en-AU" sz="1800" baseline="0" dirty="0" smtClean="0"/>
                      </a:br>
                      <a:r>
                        <a:rPr lang="en-AU" sz="1800" baseline="0" dirty="0" smtClean="0"/>
                        <a:t>Earthquake-proof</a:t>
                      </a:r>
                    </a:p>
                    <a:p>
                      <a:r>
                        <a:rPr lang="en-AU" sz="1800" baseline="0" dirty="0" smtClean="0"/>
                        <a:t>Stackable</a:t>
                      </a:r>
                    </a:p>
                    <a:p>
                      <a:r>
                        <a:rPr lang="en-AU" sz="1800" dirty="0" smtClean="0"/>
                        <a:t>Ergonomic</a:t>
                      </a:r>
                    </a:p>
                    <a:p>
                      <a:r>
                        <a:rPr lang="en-AU" sz="1800" dirty="0" smtClean="0"/>
                        <a:t>Environmentally</a:t>
                      </a:r>
                      <a:r>
                        <a:rPr lang="en-AU" sz="1800" baseline="0" dirty="0" smtClean="0"/>
                        <a:t> friendly</a:t>
                      </a:r>
                    </a:p>
                    <a:p>
                      <a:r>
                        <a:rPr lang="en-AU" sz="1800" baseline="0" dirty="0" err="1" smtClean="0"/>
                        <a:t>Color</a:t>
                      </a:r>
                      <a:endParaRPr lang="en-AU" sz="1800" baseline="0" dirty="0" smtClean="0"/>
                    </a:p>
                    <a:p>
                      <a:r>
                        <a:rPr lang="en-AU" sz="1800" baseline="0" dirty="0" smtClean="0"/>
                        <a:t>Shock absorbent</a:t>
                      </a:r>
                    </a:p>
                    <a:p>
                      <a:r>
                        <a:rPr lang="en-AU" sz="1800" baseline="0" dirty="0" smtClean="0"/>
                        <a:t>Insulated</a:t>
                      </a:r>
                    </a:p>
                    <a:p>
                      <a:r>
                        <a:rPr lang="en-AU" sz="1800" baseline="0" dirty="0" smtClean="0"/>
                        <a:t>Foldable</a:t>
                      </a:r>
                    </a:p>
                    <a:p>
                      <a:r>
                        <a:rPr lang="en-AU" sz="1800" baseline="0" dirty="0" smtClean="0"/>
                        <a:t>Lightweight</a:t>
                      </a:r>
                    </a:p>
                    <a:p>
                      <a:r>
                        <a:rPr lang="en-AU" sz="1800" baseline="0" dirty="0" smtClean="0"/>
                        <a:t>Easily deployed</a:t>
                      </a:r>
                      <a:br>
                        <a:rPr lang="en-AU" sz="1800" baseline="0" dirty="0" smtClean="0"/>
                      </a:br>
                      <a:endParaRPr lang="en-AU" sz="1800" dirty="0" smtClean="0"/>
                    </a:p>
                    <a:p>
                      <a:endParaRPr lang="en-AU" sz="1800" dirty="0"/>
                    </a:p>
                  </a:txBody>
                  <a:tcPr marL="91460" marR="91460" marT="45741" marB="457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800" dirty="0" smtClean="0"/>
                        <a:t>Cost</a:t>
                      </a:r>
                    </a:p>
                    <a:p>
                      <a:r>
                        <a:rPr lang="en-AU" sz="1800" dirty="0" smtClean="0"/>
                        <a:t>Material</a:t>
                      </a:r>
                    </a:p>
                    <a:p>
                      <a:r>
                        <a:rPr lang="en-AU" sz="1800" dirty="0" smtClean="0">
                          <a:solidFill>
                            <a:srgbClr val="FF0000"/>
                          </a:solidFill>
                        </a:rPr>
                        <a:t>Weight</a:t>
                      </a:r>
                    </a:p>
                    <a:p>
                      <a:r>
                        <a:rPr lang="en-AU" sz="1800" dirty="0" smtClean="0"/>
                        <a:t>Type of bed</a:t>
                      </a:r>
                    </a:p>
                    <a:p>
                      <a:r>
                        <a:rPr lang="en-AU" sz="1800" dirty="0" smtClean="0"/>
                        <a:t>Permanency</a:t>
                      </a:r>
                    </a:p>
                    <a:p>
                      <a:r>
                        <a:rPr lang="en-AU" sz="1800" dirty="0" smtClean="0"/>
                        <a:t>Locality</a:t>
                      </a:r>
                      <a:r>
                        <a:rPr lang="en-AU" sz="1800" baseline="0" dirty="0" smtClean="0"/>
                        <a:t> of materials</a:t>
                      </a:r>
                    </a:p>
                    <a:p>
                      <a:r>
                        <a:rPr lang="en-AU" sz="1800" baseline="0" dirty="0" smtClean="0"/>
                        <a:t>Allergies</a:t>
                      </a:r>
                    </a:p>
                    <a:p>
                      <a:r>
                        <a:rPr lang="en-AU" sz="1800" baseline="0" dirty="0" smtClean="0"/>
                        <a:t>Time to manufacture</a:t>
                      </a:r>
                    </a:p>
                    <a:p>
                      <a:r>
                        <a:rPr lang="en-AU" sz="1800" baseline="0" dirty="0" smtClean="0">
                          <a:solidFill>
                            <a:srgbClr val="FF0000"/>
                          </a:solidFill>
                        </a:rPr>
                        <a:t>Easily cleaned</a:t>
                      </a:r>
                    </a:p>
                    <a:p>
                      <a:r>
                        <a:rPr lang="en-AU" sz="1800" baseline="0" dirty="0" smtClean="0"/>
                        <a:t>Transportable</a:t>
                      </a:r>
                    </a:p>
                    <a:p>
                      <a:r>
                        <a:rPr lang="en-AU" sz="1800" baseline="0" dirty="0" smtClean="0"/>
                        <a:t>Time to deploy</a:t>
                      </a:r>
                    </a:p>
                    <a:p>
                      <a:endParaRPr lang="en-AU" sz="1800" baseline="0" dirty="0" smtClean="0"/>
                    </a:p>
                    <a:p>
                      <a:r>
                        <a:rPr lang="en-AU" sz="1800" baseline="0" dirty="0" smtClean="0"/>
                        <a:t>Insulation</a:t>
                      </a:r>
                    </a:p>
                    <a:p>
                      <a:r>
                        <a:rPr lang="en-AU" sz="1800" baseline="0" dirty="0" smtClean="0"/>
                        <a:t>Safe</a:t>
                      </a:r>
                    </a:p>
                    <a:p>
                      <a:r>
                        <a:rPr lang="en-AU" sz="1800" baseline="0" dirty="0" smtClean="0"/>
                        <a:t>Size (Folded and unfolded)</a:t>
                      </a:r>
                    </a:p>
                    <a:p>
                      <a:r>
                        <a:rPr lang="en-AU" sz="1800" baseline="0" dirty="0" smtClean="0"/>
                        <a:t># of beds required</a:t>
                      </a:r>
                    </a:p>
                    <a:p>
                      <a:r>
                        <a:rPr lang="en-AU" sz="1800" dirty="0" smtClean="0"/>
                        <a:t>Sanitation</a:t>
                      </a:r>
                    </a:p>
                    <a:p>
                      <a:endParaRPr lang="en-AU" sz="1800" dirty="0">
                        <a:solidFill>
                          <a:srgbClr val="FF0000"/>
                        </a:solidFill>
                      </a:endParaRPr>
                    </a:p>
                  </a:txBody>
                  <a:tcPr marL="91460" marR="91460" marT="45741" marB="457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4" name="TextBox 3"/>
          <p:cNvSpPr txBox="1"/>
          <p:nvPr/>
        </p:nvSpPr>
        <p:spPr>
          <a:xfrm>
            <a:off x="8788400" y="4519613"/>
            <a:ext cx="7991475" cy="1570037"/>
          </a:xfrm>
          <a:prstGeom prst="rect">
            <a:avLst/>
          </a:prstGeom>
          <a:noFill/>
        </p:spPr>
        <p:txBody>
          <a:bodyPr>
            <a:spAutoFit/>
          </a:bodyPr>
          <a:lstStyle/>
          <a:p>
            <a:pPr marL="342900" indent="-342900">
              <a:buFont typeface="Wingdings" panose="05000000000000000000" pitchFamily="2" charset="2"/>
              <a:buChar char="Ø"/>
              <a:defRPr/>
            </a:pPr>
            <a:r>
              <a:rPr lang="en-GB" altLang="en-US" dirty="0">
                <a:latin typeface="+mn-lt"/>
              </a:rPr>
              <a:t>design and manufacture durable, cost effective beds for use in the camp.  This camp is located in Nepal as a consequence of recent earthquakes.</a:t>
            </a:r>
            <a:endParaRPr lang="en-AU" altLang="en-US" dirty="0">
              <a:latin typeface="+mn-lt"/>
            </a:endParaRPr>
          </a:p>
          <a:p>
            <a:pPr>
              <a:defRPr/>
            </a:pPr>
            <a:endParaRPr lang="en-AU" dirty="0"/>
          </a:p>
        </p:txBody>
      </p:sp>
    </p:spTree>
    <p:extLst>
      <p:ext uri="{BB962C8B-B14F-4D97-AF65-F5344CB8AC3E}">
        <p14:creationId xmlns:p14="http://schemas.microsoft.com/office/powerpoint/2010/main" val="953594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AU" altLang="en-US" smtClean="0"/>
              <a:t>What skills did you use to do that?</a:t>
            </a:r>
          </a:p>
        </p:txBody>
      </p:sp>
      <p:graphicFrame>
        <p:nvGraphicFramePr>
          <p:cNvPr id="5" name="Table 4"/>
          <p:cNvGraphicFramePr>
            <a:graphicFrameLocks noGrp="1"/>
          </p:cNvGraphicFramePr>
          <p:nvPr>
            <p:extLst>
              <p:ext uri="{D42A27DB-BD31-4B8C-83A1-F6EECF244321}">
                <p14:modId xmlns:p14="http://schemas.microsoft.com/office/powerpoint/2010/main" val="1784911099"/>
              </p:ext>
            </p:extLst>
          </p:nvPr>
        </p:nvGraphicFramePr>
        <p:xfrm>
          <a:off x="452438" y="1589088"/>
          <a:ext cx="8239125" cy="4808481"/>
        </p:xfrm>
        <a:graphic>
          <a:graphicData uri="http://schemas.openxmlformats.org/drawingml/2006/table">
            <a:tbl>
              <a:tblPr firstRow="1" bandRow="1">
                <a:tableStyleId>{5C22544A-7EE6-4342-B048-85BDC9FD1C3A}</a:tableStyleId>
              </a:tblPr>
              <a:tblGrid>
                <a:gridCol w="2083729">
                  <a:extLst>
                    <a:ext uri="{9D8B030D-6E8A-4147-A177-3AD203B41FA5}">
                      <a16:colId xmlns:a16="http://schemas.microsoft.com/office/drawing/2014/main" val="20000"/>
                    </a:ext>
                  </a:extLst>
                </a:gridCol>
                <a:gridCol w="6155396">
                  <a:extLst>
                    <a:ext uri="{9D8B030D-6E8A-4147-A177-3AD203B41FA5}">
                      <a16:colId xmlns:a16="http://schemas.microsoft.com/office/drawing/2014/main" val="20001"/>
                    </a:ext>
                  </a:extLst>
                </a:gridCol>
              </a:tblGrid>
              <a:tr h="306324">
                <a:tc>
                  <a:txBody>
                    <a:bodyPr/>
                    <a:lstStyle/>
                    <a:p>
                      <a:pPr algn="ctr"/>
                      <a:r>
                        <a:rPr lang="en-AU" sz="1800" b="1" dirty="0" smtClean="0">
                          <a:solidFill>
                            <a:schemeClr val="tx1"/>
                          </a:solidFill>
                        </a:rPr>
                        <a:t>OPS Facets</a:t>
                      </a:r>
                      <a:endParaRPr lang="en-AU" sz="1800" b="1" dirty="0">
                        <a:solidFill>
                          <a:schemeClr val="tx1"/>
                        </a:solidFill>
                      </a:endParaRPr>
                    </a:p>
                  </a:txBody>
                  <a:tcPr marL="91420" marR="9142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AU" sz="1800" b="1" dirty="0" smtClean="0">
                          <a:solidFill>
                            <a:schemeClr val="tx1"/>
                          </a:solidFill>
                        </a:rPr>
                        <a:t>Your  Analysis</a:t>
                      </a:r>
                      <a:endParaRPr lang="en-AU" sz="1800" b="1" dirty="0">
                        <a:solidFill>
                          <a:schemeClr val="tx1"/>
                        </a:solidFill>
                      </a:endParaRPr>
                    </a:p>
                  </a:txBody>
                  <a:tcPr marL="91420" marR="9142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40203">
                <a:tc>
                  <a:txBody>
                    <a:bodyPr/>
                    <a:lstStyle/>
                    <a:p>
                      <a:pPr marL="0" indent="0"/>
                      <a:r>
                        <a:rPr lang="en-AU" sz="1800" b="0" dirty="0" smtClean="0">
                          <a:solidFill>
                            <a:schemeClr val="tx1"/>
                          </a:solidFill>
                        </a:rPr>
                        <a:t>A. </a:t>
                      </a:r>
                      <a:r>
                        <a:rPr lang="en-AU" sz="1800" b="0" baseline="0" dirty="0" smtClean="0">
                          <a:solidFill>
                            <a:schemeClr val="tx1"/>
                          </a:solidFill>
                        </a:rPr>
                        <a:t>Define &amp; Specify p</a:t>
                      </a:r>
                      <a:r>
                        <a:rPr lang="en-AU" sz="1800" b="0" dirty="0" smtClean="0">
                          <a:solidFill>
                            <a:schemeClr val="tx1"/>
                          </a:solidFill>
                        </a:rPr>
                        <a:t>roblem</a:t>
                      </a:r>
                      <a:r>
                        <a:rPr lang="en-AU" sz="1800" b="0" baseline="0" dirty="0" smtClean="0">
                          <a:solidFill>
                            <a:schemeClr val="tx1"/>
                          </a:solidFill>
                        </a:rPr>
                        <a:t> </a:t>
                      </a:r>
                      <a:endParaRPr lang="en-AU" sz="1800" b="0" dirty="0">
                        <a:solidFill>
                          <a:schemeClr val="tx1"/>
                        </a:solidFill>
                      </a:endParaRPr>
                    </a:p>
                  </a:txBody>
                  <a:tcPr marL="91420" marR="9142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1800" dirty="0" smtClean="0">
                          <a:solidFill>
                            <a:schemeClr val="tx1"/>
                          </a:solidFill>
                        </a:rPr>
                        <a:t>Empathy , planned-</a:t>
                      </a:r>
                      <a:r>
                        <a:rPr lang="en-AU" sz="1800" baseline="0" dirty="0" smtClean="0">
                          <a:solidFill>
                            <a:schemeClr val="tx1"/>
                          </a:solidFill>
                        </a:rPr>
                        <a:t> who would be decomposing- focussed on </a:t>
                      </a:r>
                      <a:r>
                        <a:rPr lang="en-AU" sz="1800" baseline="0" dirty="0" err="1" smtClean="0">
                          <a:solidFill>
                            <a:schemeClr val="tx1"/>
                          </a:solidFill>
                        </a:rPr>
                        <a:t>whats</a:t>
                      </a:r>
                      <a:r>
                        <a:rPr lang="en-AU" sz="1800" baseline="0" dirty="0" smtClean="0">
                          <a:solidFill>
                            <a:schemeClr val="tx1"/>
                          </a:solidFill>
                        </a:rPr>
                        <a:t> most important, brainstorm</a:t>
                      </a:r>
                      <a:endParaRPr lang="en-AU" sz="1800" dirty="0">
                        <a:solidFill>
                          <a:schemeClr val="tx1"/>
                        </a:solidFill>
                      </a:endParaRPr>
                    </a:p>
                  </a:txBody>
                  <a:tcPr marL="91420" marR="9142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188884">
                <a:tc>
                  <a:txBody>
                    <a:bodyPr/>
                    <a:lstStyle/>
                    <a:p>
                      <a:pPr marL="265113" indent="-265113"/>
                      <a:r>
                        <a:rPr lang="en-AU" sz="1800" dirty="0" smtClean="0">
                          <a:solidFill>
                            <a:schemeClr val="tx1"/>
                          </a:solidFill>
                        </a:rPr>
                        <a:t>B. Find &amp; Reflect</a:t>
                      </a:r>
                    </a:p>
                  </a:txBody>
                  <a:tcPr marL="91420" marR="9142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baseline="0" dirty="0" smtClean="0"/>
                        <a:t>Foresight- thinking ahead- what it might look like; related to something I have seen before, went to </a:t>
                      </a:r>
                      <a:r>
                        <a:rPr lang="en-AU" sz="1800" baseline="0" dirty="0" err="1" smtClean="0"/>
                        <a:t>prob</a:t>
                      </a:r>
                      <a:r>
                        <a:rPr lang="en-AU" sz="1800" baseline="0" dirty="0" smtClean="0"/>
                        <a:t> statement, comparison</a:t>
                      </a:r>
                      <a:endParaRPr lang="en-AU" sz="1800" dirty="0" smtClean="0"/>
                    </a:p>
                    <a:p>
                      <a:endParaRPr lang="en-AU" sz="1800" dirty="0"/>
                    </a:p>
                  </a:txBody>
                  <a:tcPr marL="91420" marR="9142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40203">
                <a:tc>
                  <a:txBody>
                    <a:bodyPr/>
                    <a:lstStyle/>
                    <a:p>
                      <a:pPr marL="265113" indent="-265113"/>
                      <a:r>
                        <a:rPr lang="en-AU" sz="1800" b="0" dirty="0" smtClean="0">
                          <a:solidFill>
                            <a:schemeClr val="tx1"/>
                          </a:solidFill>
                        </a:rPr>
                        <a:t>C. Generate &amp; </a:t>
                      </a:r>
                      <a:r>
                        <a:rPr lang="en-AU" sz="1800" dirty="0" smtClean="0">
                          <a:solidFill>
                            <a:schemeClr val="tx1"/>
                          </a:solidFill>
                        </a:rPr>
                        <a:t>Evaluate</a:t>
                      </a:r>
                    </a:p>
                  </a:txBody>
                  <a:tcPr marL="91420" marR="9142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1800" baseline="0" dirty="0" smtClean="0"/>
                    </a:p>
                  </a:txBody>
                  <a:tcPr marL="91420" marR="9142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40203">
                <a:tc>
                  <a:txBody>
                    <a:bodyPr/>
                    <a:lstStyle/>
                    <a:p>
                      <a:pPr marL="265113" indent="-265113"/>
                      <a:r>
                        <a:rPr lang="en-AU" sz="1800" dirty="0" smtClean="0">
                          <a:solidFill>
                            <a:schemeClr val="tx1"/>
                          </a:solidFill>
                        </a:rPr>
                        <a:t>D. Organise &amp; Manage</a:t>
                      </a:r>
                      <a:endParaRPr lang="en-AU" sz="1800" dirty="0">
                        <a:solidFill>
                          <a:schemeClr val="tx1"/>
                        </a:solidFill>
                      </a:endParaRPr>
                    </a:p>
                  </a:txBody>
                  <a:tcPr marL="91420" marR="9142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1800" dirty="0" smtClean="0"/>
                        <a:t>List the things that a bed needs- dot points- categorising</a:t>
                      </a:r>
                      <a:endParaRPr lang="en-AU" sz="1800" dirty="0"/>
                    </a:p>
                  </a:txBody>
                  <a:tcPr marL="91420" marR="9142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93013">
                <a:tc>
                  <a:txBody>
                    <a:bodyPr/>
                    <a:lstStyle/>
                    <a:p>
                      <a:pPr marL="265113" indent="-265113"/>
                      <a:r>
                        <a:rPr lang="en-AU" sz="1800" dirty="0" smtClean="0">
                          <a:solidFill>
                            <a:schemeClr val="tx1"/>
                          </a:solidFill>
                        </a:rPr>
                        <a:t>E. Analyse &amp; Synthesise</a:t>
                      </a:r>
                      <a:endParaRPr lang="en-AU" sz="1800" dirty="0">
                        <a:solidFill>
                          <a:schemeClr val="tx1"/>
                        </a:solidFill>
                      </a:endParaRPr>
                    </a:p>
                  </a:txBody>
                  <a:tcPr marL="91420" marR="9142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1800" baseline="0" dirty="0" smtClean="0"/>
                        <a:t>critical thinking, empathetic reasoning, decision making, </a:t>
                      </a:r>
                      <a:endParaRPr lang="en-AU" sz="1800" dirty="0"/>
                    </a:p>
                  </a:txBody>
                  <a:tcPr marL="91420" marR="9142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640203">
                <a:tc>
                  <a:txBody>
                    <a:bodyPr/>
                    <a:lstStyle/>
                    <a:p>
                      <a:pPr marL="265113" indent="-265113"/>
                      <a:r>
                        <a:rPr lang="en-AU" sz="1800" dirty="0" smtClean="0">
                          <a:solidFill>
                            <a:schemeClr val="tx1"/>
                          </a:solidFill>
                        </a:rPr>
                        <a:t>F.</a:t>
                      </a:r>
                      <a:r>
                        <a:rPr lang="en-AU" sz="1800" baseline="0" dirty="0" smtClean="0">
                          <a:solidFill>
                            <a:schemeClr val="tx1"/>
                          </a:solidFill>
                        </a:rPr>
                        <a:t> </a:t>
                      </a:r>
                      <a:r>
                        <a:rPr lang="en-AU" sz="1800" dirty="0" smtClean="0">
                          <a:solidFill>
                            <a:schemeClr val="tx1"/>
                          </a:solidFill>
                        </a:rPr>
                        <a:t>Communicate &amp; apply</a:t>
                      </a:r>
                      <a:endParaRPr lang="en-AU" sz="1800" dirty="0">
                        <a:solidFill>
                          <a:schemeClr val="tx1"/>
                        </a:solidFill>
                      </a:endParaRPr>
                    </a:p>
                  </a:txBody>
                  <a:tcPr marL="91420" marR="9142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1800" dirty="0" smtClean="0"/>
                        <a:t>Argumentative</a:t>
                      </a:r>
                      <a:r>
                        <a:rPr lang="en-AU" sz="1800" baseline="0" dirty="0" smtClean="0"/>
                        <a:t> discussion , listened- nodded head- provide feedback- took notes eye contact</a:t>
                      </a:r>
                      <a:endParaRPr lang="en-AU" sz="1800" dirty="0"/>
                    </a:p>
                  </a:txBody>
                  <a:tcPr marL="91420" marR="9142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6209558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3122" y="425752"/>
            <a:ext cx="8045753" cy="6168572"/>
          </a:xfrm>
        </p:spPr>
        <p:txBody>
          <a:bodyPr>
            <a:normAutofit/>
          </a:bodyPr>
          <a:lstStyle/>
          <a:p>
            <a:pPr marL="0" indent="0">
              <a:lnSpc>
                <a:spcPct val="150000"/>
              </a:lnSpc>
              <a:buNone/>
            </a:pPr>
            <a:r>
              <a:rPr lang="en-GB" dirty="0"/>
              <a:t>Before I left for Cambodia, I actually took a silver fluoride which is a product that we didn’t even actually come into contact with in the Bachelor of Oral Health… because it stains teeth and there’s all these things that they don’t like aesthetically so that’s why we weren’t using it. </a:t>
            </a:r>
            <a:r>
              <a:rPr lang="en-GB" dirty="0" smtClean="0"/>
              <a:t>..</a:t>
            </a:r>
          </a:p>
          <a:p>
            <a:pPr marL="0" indent="0">
              <a:lnSpc>
                <a:spcPct val="150000"/>
              </a:lnSpc>
              <a:buNone/>
            </a:pPr>
            <a:endParaRPr lang="en-GB" dirty="0"/>
          </a:p>
          <a:p>
            <a:pPr marL="0" indent="0">
              <a:lnSpc>
                <a:spcPct val="150000"/>
              </a:lnSpc>
              <a:buNone/>
            </a:pPr>
            <a:r>
              <a:rPr lang="en-GB" sz="1800" dirty="0" smtClean="0"/>
              <a:t>Willison, Zhu, </a:t>
            </a:r>
            <a:r>
              <a:rPr lang="en-GB" sz="1800" dirty="0" err="1" smtClean="0"/>
              <a:t>Xie</a:t>
            </a:r>
            <a:r>
              <a:rPr lang="en-GB" sz="1800" dirty="0" smtClean="0"/>
              <a:t>, Yu</a:t>
            </a:r>
            <a:r>
              <a:rPr lang="en-GB" sz="1800" baseline="30000" dirty="0" smtClean="0"/>
              <a:t>,</a:t>
            </a:r>
            <a:r>
              <a:rPr lang="en-GB" sz="1800" dirty="0"/>
              <a:t>,</a:t>
            </a:r>
            <a:r>
              <a:rPr lang="en-GB" sz="1800" dirty="0" smtClean="0"/>
              <a:t> Chen, Zhang, </a:t>
            </a:r>
            <a:r>
              <a:rPr lang="en-GB" sz="1800" dirty="0" err="1" smtClean="0"/>
              <a:t>Shashoug</a:t>
            </a:r>
            <a:r>
              <a:rPr lang="en-GB" sz="1800" baseline="30000" dirty="0"/>
              <a:t> </a:t>
            </a:r>
            <a:r>
              <a:rPr lang="en-GB" sz="1800" dirty="0" smtClean="0"/>
              <a:t>&amp; Sabir</a:t>
            </a:r>
            <a:r>
              <a:rPr lang="en-GB" sz="1800" baseline="30000" dirty="0" smtClean="0"/>
              <a:t>,</a:t>
            </a:r>
            <a:r>
              <a:rPr lang="en-GB" sz="1800" dirty="0" smtClean="0"/>
              <a:t> (Under review)</a:t>
            </a:r>
            <a:endParaRPr lang="en-AU" sz="1800" dirty="0"/>
          </a:p>
          <a:p>
            <a:pPr marL="0" indent="0">
              <a:lnSpc>
                <a:spcPct val="150000"/>
              </a:lnSpc>
              <a:buNone/>
            </a:pPr>
            <a:endParaRPr lang="en-AU" dirty="0"/>
          </a:p>
        </p:txBody>
      </p:sp>
    </p:spTree>
    <p:extLst>
      <p:ext uri="{BB962C8B-B14F-4D97-AF65-F5344CB8AC3E}">
        <p14:creationId xmlns:p14="http://schemas.microsoft.com/office/powerpoint/2010/main" val="31826693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4" name="Picture 3"/>
          <p:cNvPicPr>
            <a:picLocks noChangeAspect="1"/>
          </p:cNvPicPr>
          <p:nvPr/>
        </p:nvPicPr>
        <p:blipFill>
          <a:blip r:embed="rId2"/>
          <a:stretch>
            <a:fillRect/>
          </a:stretch>
        </p:blipFill>
        <p:spPr>
          <a:xfrm>
            <a:off x="0" y="0"/>
            <a:ext cx="9144000" cy="6881487"/>
          </a:xfrm>
          <a:prstGeom prst="rect">
            <a:avLst/>
          </a:prstGeom>
        </p:spPr>
      </p:pic>
      <p:sp>
        <p:nvSpPr>
          <p:cNvPr id="5" name="Text Box 26"/>
          <p:cNvSpPr txBox="1"/>
          <p:nvPr/>
        </p:nvSpPr>
        <p:spPr>
          <a:xfrm>
            <a:off x="1252102" y="211173"/>
            <a:ext cx="2236470" cy="1126490"/>
          </a:xfrm>
          <a:prstGeom prst="rect">
            <a:avLst/>
          </a:prstGeom>
          <a:noFill/>
          <a:ln w="6350">
            <a:noFill/>
          </a:ln>
          <a:effectLst>
            <a:glow rad="127000">
              <a:srgbClr val="DB9813"/>
            </a:glow>
          </a:effectLst>
          <a:scene3d>
            <a:camera prst="orthographicFront"/>
            <a:lightRig rig="threePt" dir="t"/>
          </a:scene3d>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sp3d extrusionH="57150">
              <a:bevelT w="38100" h="38100" prst="convex"/>
            </a:sp3d>
          </a:bodyPr>
          <a:lstStyle/>
          <a:p>
            <a:pPr algn="ctr">
              <a:lnSpc>
                <a:spcPct val="107000"/>
              </a:lnSpc>
              <a:spcAft>
                <a:spcPts val="0"/>
              </a:spcAft>
            </a:pPr>
            <a:r>
              <a:rPr lang="en-AU" sz="6600" dirty="0" smtClean="0">
                <a:ln>
                  <a:noFill/>
                </a:ln>
                <a:solidFill>
                  <a:srgbClr val="2E74B5"/>
                </a:solidFill>
                <a:effectLst>
                  <a:glow rad="101600">
                    <a:schemeClr val="accent4">
                      <a:lumMod val="75000"/>
                      <a:alpha val="60000"/>
                    </a:schemeClr>
                  </a:glow>
                  <a:outerShdw blurRad="50800" dist="38100" dir="2700000" algn="tl">
                    <a:srgbClr val="000000">
                      <a:alpha val="40000"/>
                    </a:srgbClr>
                  </a:outerShdw>
                </a:effectLst>
                <a:ea typeface="Calibri" panose="020F0502020204030204" pitchFamily="34" charset="0"/>
                <a:cs typeface="Times New Roman" panose="02020603050405020304" pitchFamily="18" charset="0"/>
              </a:rPr>
              <a:t>MELT</a:t>
            </a:r>
            <a:endParaRPr lang="en-AU" sz="1100" dirty="0">
              <a:effectLst/>
              <a:ea typeface="Calibri" panose="020F0502020204030204" pitchFamily="34" charset="0"/>
              <a:cs typeface="Times New Roman" panose="02020603050405020304" pitchFamily="18" charset="0"/>
            </a:endParaRPr>
          </a:p>
        </p:txBody>
      </p:sp>
      <p:sp>
        <p:nvSpPr>
          <p:cNvPr id="6" name="Text Box 50"/>
          <p:cNvSpPr txBox="1"/>
          <p:nvPr/>
        </p:nvSpPr>
        <p:spPr>
          <a:xfrm>
            <a:off x="4109248" y="468519"/>
            <a:ext cx="4946251" cy="8667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prst="slope"/>
            </a:sp3d>
          </a:bodyPr>
          <a:lstStyle/>
          <a:p>
            <a:pPr>
              <a:lnSpc>
                <a:spcPct val="107000"/>
              </a:lnSpc>
              <a:spcAft>
                <a:spcPts val="0"/>
              </a:spcAft>
            </a:pPr>
            <a:r>
              <a:rPr lang="en-AU" sz="4400" dirty="0" smtClean="0">
                <a:effectLst/>
                <a:ea typeface="Calibri" panose="020F0502020204030204" pitchFamily="34" charset="0"/>
                <a:cs typeface="Times New Roman" panose="02020603050405020304" pitchFamily="18" charset="0"/>
              </a:rPr>
              <a:t>THANKS for coming!</a:t>
            </a:r>
            <a:endParaRPr lang="en-AU" sz="4400" dirty="0">
              <a:effectLst/>
              <a:ea typeface="Calibri" panose="020F0502020204030204" pitchFamily="34" charset="0"/>
              <a:cs typeface="Times New Roman" panose="02020603050405020304" pitchFamily="18" charset="0"/>
            </a:endParaRPr>
          </a:p>
        </p:txBody>
      </p:sp>
      <p:sp>
        <p:nvSpPr>
          <p:cNvPr id="7" name="Text Box 50"/>
          <p:cNvSpPr txBox="1"/>
          <p:nvPr/>
        </p:nvSpPr>
        <p:spPr>
          <a:xfrm>
            <a:off x="6840415" y="3163623"/>
            <a:ext cx="2303585" cy="8667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prst="slope"/>
            </a:sp3d>
          </a:bodyPr>
          <a:lstStyle/>
          <a:p>
            <a:pPr>
              <a:lnSpc>
                <a:spcPct val="107000"/>
              </a:lnSpc>
              <a:spcAft>
                <a:spcPts val="0"/>
              </a:spcAft>
            </a:pPr>
            <a:endParaRPr lang="en-AU" sz="1600" dirty="0" smtClean="0">
              <a:effectLst/>
              <a:ea typeface="Calibri" panose="020F0502020204030204" pitchFamily="34" charset="0"/>
              <a:cs typeface="Times New Roman" panose="02020603050405020304" pitchFamily="18" charset="0"/>
            </a:endParaRPr>
          </a:p>
          <a:p>
            <a:pPr>
              <a:lnSpc>
                <a:spcPct val="107000"/>
              </a:lnSpc>
              <a:spcAft>
                <a:spcPts val="0"/>
              </a:spcAft>
            </a:pPr>
            <a:r>
              <a:rPr lang="en-AU" sz="1500" dirty="0" smtClean="0">
                <a:effectLst/>
                <a:ea typeface="Calibri" panose="020F0502020204030204" pitchFamily="34" charset="0"/>
                <a:cs typeface="Times New Roman" panose="02020603050405020304" pitchFamily="18" charset="0"/>
              </a:rPr>
              <a:t>Dr John Willison</a:t>
            </a:r>
          </a:p>
          <a:p>
            <a:pPr>
              <a:lnSpc>
                <a:spcPct val="107000"/>
              </a:lnSpc>
              <a:spcAft>
                <a:spcPts val="0"/>
              </a:spcAft>
            </a:pPr>
            <a:r>
              <a:rPr lang="en-AU" sz="1500" dirty="0" smtClean="0">
                <a:ea typeface="Calibri" panose="020F0502020204030204" pitchFamily="34" charset="0"/>
                <a:cs typeface="Times New Roman" panose="02020603050405020304" pitchFamily="18" charset="0"/>
              </a:rPr>
              <a:t>School of Education</a:t>
            </a:r>
          </a:p>
          <a:p>
            <a:pPr>
              <a:lnSpc>
                <a:spcPct val="107000"/>
              </a:lnSpc>
              <a:spcAft>
                <a:spcPts val="0"/>
              </a:spcAft>
            </a:pPr>
            <a:r>
              <a:rPr lang="en-AU" sz="1500" dirty="0" smtClean="0">
                <a:effectLst/>
                <a:ea typeface="Calibri" panose="020F0502020204030204" pitchFamily="34" charset="0"/>
                <a:cs typeface="Times New Roman" panose="02020603050405020304" pitchFamily="18" charset="0"/>
              </a:rPr>
              <a:t>University of Adelaide</a:t>
            </a:r>
          </a:p>
          <a:p>
            <a:pPr>
              <a:lnSpc>
                <a:spcPct val="107000"/>
              </a:lnSpc>
              <a:spcAft>
                <a:spcPts val="0"/>
              </a:spcAft>
            </a:pPr>
            <a:endParaRPr lang="en-AU" sz="1500" dirty="0" smtClean="0">
              <a:effectLst/>
              <a:ea typeface="Calibri" panose="020F0502020204030204" pitchFamily="34" charset="0"/>
              <a:cs typeface="Times New Roman" panose="02020603050405020304" pitchFamily="18" charset="0"/>
            </a:endParaRPr>
          </a:p>
          <a:p>
            <a:pPr>
              <a:lnSpc>
                <a:spcPct val="107000"/>
              </a:lnSpc>
              <a:spcAft>
                <a:spcPts val="0"/>
              </a:spcAft>
            </a:pPr>
            <a:r>
              <a:rPr lang="en-AU" sz="1500" dirty="0" smtClean="0">
                <a:ea typeface="Calibri" panose="020F0502020204030204" pitchFamily="34" charset="0"/>
                <a:cs typeface="Times New Roman" panose="02020603050405020304" pitchFamily="18" charset="0"/>
              </a:rPr>
              <a:t>Dr Sue Bandaranaike</a:t>
            </a:r>
          </a:p>
          <a:p>
            <a:pPr>
              <a:lnSpc>
                <a:spcPct val="107000"/>
              </a:lnSpc>
              <a:spcAft>
                <a:spcPts val="0"/>
              </a:spcAft>
            </a:pPr>
            <a:r>
              <a:rPr lang="en-AU" sz="1500" dirty="0" smtClean="0">
                <a:effectLst/>
                <a:ea typeface="Calibri" panose="020F0502020204030204" pitchFamily="34" charset="0"/>
                <a:cs typeface="Times New Roman" panose="02020603050405020304" pitchFamily="18" charset="0"/>
              </a:rPr>
              <a:t>James Cook University</a:t>
            </a:r>
          </a:p>
          <a:p>
            <a:pPr>
              <a:lnSpc>
                <a:spcPct val="107000"/>
              </a:lnSpc>
              <a:spcAft>
                <a:spcPts val="0"/>
              </a:spcAft>
            </a:pPr>
            <a:endParaRPr lang="en-AU" sz="1500" dirty="0" smtClean="0">
              <a:effectLst/>
              <a:ea typeface="Calibri" panose="020F0502020204030204" pitchFamily="34" charset="0"/>
              <a:cs typeface="Times New Roman" panose="02020603050405020304" pitchFamily="18" charset="0"/>
            </a:endParaRPr>
          </a:p>
          <a:p>
            <a:pPr>
              <a:lnSpc>
                <a:spcPct val="107000"/>
              </a:lnSpc>
              <a:spcAft>
                <a:spcPts val="0"/>
              </a:spcAft>
            </a:pPr>
            <a:r>
              <a:rPr lang="en-AU" sz="1200" dirty="0" smtClean="0">
                <a:ea typeface="Calibri" panose="020F0502020204030204" pitchFamily="34" charset="0"/>
                <a:cs typeface="Times New Roman" panose="02020603050405020304" pitchFamily="18" charset="0"/>
              </a:rPr>
              <a:t>Supported by the Department of Education and Training, Australian Government</a:t>
            </a:r>
          </a:p>
        </p:txBody>
      </p:sp>
      <p:sp>
        <p:nvSpPr>
          <p:cNvPr id="8" name="Text Box 50"/>
          <p:cNvSpPr txBox="1"/>
          <p:nvPr/>
        </p:nvSpPr>
        <p:spPr>
          <a:xfrm>
            <a:off x="998599" y="6354343"/>
            <a:ext cx="4181475" cy="49139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prst="slope"/>
            </a:sp3d>
          </a:bodyPr>
          <a:lstStyle/>
          <a:p>
            <a:pPr algn="ctr">
              <a:lnSpc>
                <a:spcPct val="107000"/>
              </a:lnSpc>
              <a:spcAft>
                <a:spcPts val="0"/>
              </a:spcAft>
            </a:pPr>
            <a:r>
              <a:rPr lang="en-AU" sz="2200" dirty="0" smtClean="0">
                <a:effectLst/>
                <a:ea typeface="Calibri" panose="020F0502020204030204" pitchFamily="34" charset="0"/>
                <a:cs typeface="Times New Roman" panose="02020603050405020304" pitchFamily="18" charset="0"/>
              </a:rPr>
              <a:t>Fluid Thinking</a:t>
            </a:r>
            <a:endParaRPr lang="en-AU"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74585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nvPr>
        </p:nvGraphicFramePr>
        <p:xfrm>
          <a:off x="94130" y="857778"/>
          <a:ext cx="8942294" cy="5229430"/>
        </p:xfrm>
        <a:graphic>
          <a:graphicData uri="http://schemas.openxmlformats.org/drawingml/2006/table">
            <a:tbl>
              <a:tblPr firstRow="1" bandRow="1">
                <a:tableStyleId>{5C22544A-7EE6-4342-B048-85BDC9FD1C3A}</a:tableStyleId>
              </a:tblPr>
              <a:tblGrid>
                <a:gridCol w="4453858">
                  <a:extLst>
                    <a:ext uri="{9D8B030D-6E8A-4147-A177-3AD203B41FA5}">
                      <a16:colId xmlns:a16="http://schemas.microsoft.com/office/drawing/2014/main" val="20000"/>
                    </a:ext>
                  </a:extLst>
                </a:gridCol>
                <a:gridCol w="4488436">
                  <a:extLst>
                    <a:ext uri="{9D8B030D-6E8A-4147-A177-3AD203B41FA5}">
                      <a16:colId xmlns:a16="http://schemas.microsoft.com/office/drawing/2014/main" val="20001"/>
                    </a:ext>
                  </a:extLst>
                </a:gridCol>
              </a:tblGrid>
              <a:tr h="505030">
                <a:tc>
                  <a:txBody>
                    <a:bodyPr/>
                    <a:lstStyle/>
                    <a:p>
                      <a:pPr algn="ctr"/>
                      <a:r>
                        <a:rPr lang="en-AU" b="1" dirty="0" smtClean="0">
                          <a:solidFill>
                            <a:schemeClr val="tx1">
                              <a:lumMod val="95000"/>
                              <a:lumOff val="5000"/>
                            </a:schemeClr>
                          </a:solidFill>
                        </a:rPr>
                        <a:t>Similarities</a:t>
                      </a:r>
                      <a:endParaRPr lang="en-AU" b="1"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AU" b="1" dirty="0" smtClean="0">
                          <a:solidFill>
                            <a:schemeClr val="tx1">
                              <a:lumMod val="95000"/>
                              <a:lumOff val="5000"/>
                            </a:schemeClr>
                          </a:solidFill>
                        </a:rPr>
                        <a:t>Differences</a:t>
                      </a:r>
                      <a:endParaRPr lang="en-AU" b="1"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633739">
                <a:tc>
                  <a:txBody>
                    <a:bodyPr/>
                    <a:lstStyle/>
                    <a:p>
                      <a:pPr marL="265113" indent="-265113" algn="l"/>
                      <a:r>
                        <a:rPr lang="en-AU" sz="1600" b="0" dirty="0" smtClean="0">
                          <a:solidFill>
                            <a:schemeClr val="tx1"/>
                          </a:solidFill>
                        </a:rPr>
                        <a:t>Analytic</a:t>
                      </a:r>
                      <a:r>
                        <a:rPr lang="en-AU" sz="1600" b="0" baseline="0" dirty="0" smtClean="0">
                          <a:solidFill>
                            <a:schemeClr val="tx1"/>
                          </a:solidFill>
                        </a:rPr>
                        <a:t> skills</a:t>
                      </a:r>
                    </a:p>
                    <a:p>
                      <a:pPr marL="265113" indent="-265113" algn="l"/>
                      <a:r>
                        <a:rPr lang="en-AU" sz="1600" b="0" baseline="0" dirty="0" smtClean="0">
                          <a:solidFill>
                            <a:schemeClr val="tx2"/>
                          </a:solidFill>
                        </a:rPr>
                        <a:t>Can be done in groups (or social phenomenon to go to higher levels)</a:t>
                      </a:r>
                    </a:p>
                    <a:p>
                      <a:pPr marL="265113" indent="-265113" algn="l"/>
                      <a:r>
                        <a:rPr lang="en-AU" sz="1600" b="0" baseline="0" dirty="0" smtClean="0">
                          <a:solidFill>
                            <a:schemeClr val="tx1"/>
                          </a:solidFill>
                        </a:rPr>
                        <a:t>Can be done individually</a:t>
                      </a:r>
                    </a:p>
                    <a:p>
                      <a:pPr marL="265113" indent="-265113" algn="l"/>
                      <a:r>
                        <a:rPr lang="en-AU" sz="1600" b="0" baseline="0" dirty="0" smtClean="0">
                          <a:solidFill>
                            <a:schemeClr val="tx1"/>
                          </a:solidFill>
                        </a:rPr>
                        <a:t>Pretentious </a:t>
                      </a:r>
                      <a:r>
                        <a:rPr lang="en-AU" sz="1600" b="0" baseline="0" dirty="0" err="1" smtClean="0">
                          <a:solidFill>
                            <a:schemeClr val="tx1"/>
                          </a:solidFill>
                        </a:rPr>
                        <a:t>wanky</a:t>
                      </a:r>
                      <a:r>
                        <a:rPr lang="en-AU" sz="1600" b="0" baseline="0" dirty="0" smtClean="0">
                          <a:solidFill>
                            <a:schemeClr val="tx1"/>
                          </a:solidFill>
                        </a:rPr>
                        <a:t> terms</a:t>
                      </a:r>
                    </a:p>
                    <a:p>
                      <a:pPr marL="265113" indent="-265113" algn="l"/>
                      <a:r>
                        <a:rPr lang="en-AU" sz="1600" b="0" baseline="0" dirty="0" smtClean="0">
                          <a:solidFill>
                            <a:schemeClr val="tx1"/>
                          </a:solidFill>
                        </a:rPr>
                        <a:t>Difficult to teach</a:t>
                      </a:r>
                    </a:p>
                    <a:p>
                      <a:pPr marL="265113" indent="-265113" algn="l"/>
                      <a:r>
                        <a:rPr lang="en-AU" sz="1600" b="0" baseline="0" dirty="0" smtClean="0">
                          <a:solidFill>
                            <a:schemeClr val="tx1"/>
                          </a:solidFill>
                        </a:rPr>
                        <a:t>Systematic</a:t>
                      </a:r>
                    </a:p>
                    <a:p>
                      <a:pPr marL="265113" indent="-265113" algn="l"/>
                      <a:r>
                        <a:rPr lang="en-AU" sz="1600" b="0" baseline="0" dirty="0" smtClean="0">
                          <a:solidFill>
                            <a:schemeClr val="tx1"/>
                          </a:solidFill>
                        </a:rPr>
                        <a:t>Requires understanding the method of communication of others</a:t>
                      </a:r>
                    </a:p>
                    <a:p>
                      <a:pPr marL="265113" indent="-265113" algn="l"/>
                      <a:r>
                        <a:rPr lang="en-AU" sz="1600" b="0" baseline="0" dirty="0" smtClean="0">
                          <a:solidFill>
                            <a:schemeClr val="tx1"/>
                          </a:solidFill>
                        </a:rPr>
                        <a:t>Understand background</a:t>
                      </a:r>
                    </a:p>
                    <a:p>
                      <a:pPr marL="265113" indent="-265113" algn="l"/>
                      <a:r>
                        <a:rPr lang="en-AU" sz="1600" b="0" baseline="0" dirty="0" smtClean="0">
                          <a:solidFill>
                            <a:schemeClr val="tx1"/>
                          </a:solidFill>
                        </a:rPr>
                        <a:t>Active</a:t>
                      </a:r>
                    </a:p>
                    <a:p>
                      <a:pPr marL="265113" indent="-265113" algn="l"/>
                      <a:r>
                        <a:rPr lang="en-AU" sz="1600" b="0" baseline="0" dirty="0" smtClean="0">
                          <a:solidFill>
                            <a:schemeClr val="tx1"/>
                          </a:solidFill>
                        </a:rPr>
                        <a:t>Challenging established knowledge/norms</a:t>
                      </a:r>
                    </a:p>
                    <a:p>
                      <a:pPr marL="265113" indent="-265113" algn="l"/>
                      <a:r>
                        <a:rPr lang="en-AU" sz="1600" b="0" baseline="0" dirty="0" smtClean="0">
                          <a:solidFill>
                            <a:schemeClr val="tx1"/>
                          </a:solidFill>
                        </a:rPr>
                        <a:t>Synthesis of knowledge</a:t>
                      </a:r>
                    </a:p>
                    <a:p>
                      <a:pPr marL="265113" indent="-265113" algn="l"/>
                      <a:r>
                        <a:rPr lang="en-AU" sz="1600" b="0" baseline="0" dirty="0" smtClean="0">
                          <a:solidFill>
                            <a:schemeClr val="tx1"/>
                          </a:solidFill>
                        </a:rPr>
                        <a:t>Used to answer questions/ask questions</a:t>
                      </a:r>
                    </a:p>
                    <a:p>
                      <a:pPr marL="265113" indent="-265113" algn="l"/>
                      <a:r>
                        <a:rPr lang="en-AU" sz="1600" b="0" baseline="0" dirty="0" smtClean="0">
                          <a:solidFill>
                            <a:schemeClr val="tx1"/>
                          </a:solidFill>
                        </a:rPr>
                        <a:t>Used to question assumptions</a:t>
                      </a:r>
                    </a:p>
                    <a:p>
                      <a:pPr marL="265113" indent="-265113" algn="l"/>
                      <a:r>
                        <a:rPr lang="en-AU" sz="1600" b="0" baseline="0" dirty="0" smtClean="0">
                          <a:solidFill>
                            <a:schemeClr val="tx2"/>
                          </a:solidFill>
                        </a:rPr>
                        <a:t>Need to be presented (CT)</a:t>
                      </a:r>
                    </a:p>
                    <a:p>
                      <a:pPr marL="265113" indent="-265113" algn="l"/>
                      <a:r>
                        <a:rPr lang="en-AU" sz="1600" b="0" baseline="0" dirty="0" smtClean="0">
                          <a:solidFill>
                            <a:schemeClr val="tx1"/>
                          </a:solidFill>
                        </a:rPr>
                        <a:t>Reflective</a:t>
                      </a:r>
                    </a:p>
                    <a:p>
                      <a:pPr marL="265113" indent="-265113" algn="l"/>
                      <a:r>
                        <a:rPr lang="en-AU" sz="1600" b="0" baseline="0" dirty="0" smtClean="0">
                          <a:solidFill>
                            <a:schemeClr val="tx1"/>
                          </a:solidFill>
                        </a:rPr>
                        <a:t>Evidence based</a:t>
                      </a:r>
                    </a:p>
                    <a:p>
                      <a:pPr marL="265113" indent="-265113" algn="l"/>
                      <a:r>
                        <a:rPr lang="en-AU" sz="1600" b="0" baseline="0" dirty="0" smtClean="0">
                          <a:solidFill>
                            <a:schemeClr val="tx1"/>
                          </a:solidFill>
                        </a:rPr>
                        <a:t>Justification of beliefs</a:t>
                      </a:r>
                      <a:endParaRPr lang="en-AU"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1600" dirty="0" smtClean="0"/>
                        <a:t>Research –</a:t>
                      </a:r>
                      <a:r>
                        <a:rPr lang="en-AU" sz="1600" baseline="0" dirty="0" smtClean="0"/>
                        <a:t> more open ended</a:t>
                      </a:r>
                    </a:p>
                    <a:p>
                      <a:r>
                        <a:rPr lang="en-AU" sz="1600" baseline="0" dirty="0" smtClean="0"/>
                        <a:t>Research is expansive, critical thinking is focused </a:t>
                      </a:r>
                    </a:p>
                    <a:p>
                      <a:r>
                        <a:rPr lang="en-AU" sz="1600" baseline="0" dirty="0" smtClean="0"/>
                        <a:t>Research is macro, critical thinking is micro</a:t>
                      </a:r>
                    </a:p>
                    <a:p>
                      <a:r>
                        <a:rPr lang="en-AU" sz="1600" baseline="0" dirty="0" smtClean="0"/>
                        <a:t>Critical thinking is a component of research </a:t>
                      </a:r>
                    </a:p>
                    <a:p>
                      <a:r>
                        <a:rPr lang="en-AU" sz="1600" baseline="0" dirty="0" smtClean="0"/>
                        <a:t>Research has many other components</a:t>
                      </a:r>
                    </a:p>
                    <a:p>
                      <a:endParaRPr lang="en-AU" sz="1600" baseline="0" dirty="0" smtClean="0"/>
                    </a:p>
                    <a:p>
                      <a:r>
                        <a:rPr lang="en-AU" sz="1600" baseline="0" dirty="0" smtClean="0">
                          <a:solidFill>
                            <a:schemeClr val="tx2"/>
                          </a:solidFill>
                        </a:rPr>
                        <a:t>Critical thinking can be seen as more open</a:t>
                      </a:r>
                    </a:p>
                    <a:p>
                      <a:r>
                        <a:rPr lang="en-AU" sz="1600" baseline="0" dirty="0" smtClean="0">
                          <a:solidFill>
                            <a:schemeClr val="tx2"/>
                          </a:solidFill>
                        </a:rPr>
                        <a:t>Research more focused on an endpoint (integral activities)</a:t>
                      </a:r>
                    </a:p>
                    <a:p>
                      <a:endParaRPr lang="en-AU" sz="1600" baseline="0" dirty="0" smtClean="0"/>
                    </a:p>
                    <a:p>
                      <a:r>
                        <a:rPr lang="en-AU" sz="1600" baseline="0" dirty="0" smtClean="0">
                          <a:solidFill>
                            <a:schemeClr val="tx2"/>
                          </a:solidFill>
                        </a:rPr>
                        <a:t>Timeframe – critical thinking is more immediate (disposition), research longer term</a:t>
                      </a:r>
                    </a:p>
                    <a:p>
                      <a:endParaRPr lang="en-AU" sz="1600" baseline="0" dirty="0" smtClean="0"/>
                    </a:p>
                    <a:p>
                      <a:r>
                        <a:rPr lang="en-AU" sz="1600" baseline="0" dirty="0" smtClean="0"/>
                        <a:t>Research – specific/ critical thinking – general</a:t>
                      </a:r>
                    </a:p>
                    <a:p>
                      <a:endParaRPr lang="en-AU" sz="1600" baseline="0" dirty="0" smtClean="0"/>
                    </a:p>
                    <a:p>
                      <a:r>
                        <a:rPr lang="en-AU" sz="1600" baseline="0" dirty="0" smtClean="0"/>
                        <a:t>Research has a more established method, critical thinking is not </a:t>
                      </a:r>
                      <a:r>
                        <a:rPr lang="en-AU" sz="1600" baseline="0" dirty="0" err="1" smtClean="0"/>
                        <a:t>nec</a:t>
                      </a:r>
                      <a:r>
                        <a:rPr lang="en-AU" sz="1600" baseline="0" dirty="0" smtClean="0"/>
                        <a:t>. Tied to a single method.  </a:t>
                      </a:r>
                    </a:p>
                    <a:p>
                      <a:endParaRPr lang="en-AU" sz="1600" baseline="0" dirty="0" smtClean="0"/>
                    </a:p>
                    <a:p>
                      <a:r>
                        <a:rPr lang="en-AU" sz="1600" baseline="0" dirty="0" smtClean="0"/>
                        <a:t>Critical thinking – no particular output required</a:t>
                      </a:r>
                      <a:endParaRPr lang="en-A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 name="Rectangle 1"/>
          <p:cNvSpPr/>
          <p:nvPr/>
        </p:nvSpPr>
        <p:spPr>
          <a:xfrm>
            <a:off x="481711" y="159683"/>
            <a:ext cx="8451273" cy="523220"/>
          </a:xfrm>
          <a:prstGeom prst="rect">
            <a:avLst/>
          </a:prstGeom>
        </p:spPr>
        <p:txBody>
          <a:bodyPr wrap="square">
            <a:spAutoFit/>
          </a:bodyPr>
          <a:lstStyle/>
          <a:p>
            <a:pPr algn="ctr"/>
            <a:r>
              <a:rPr lang="en-AU" sz="2800" dirty="0" smtClean="0">
                <a:latin typeface="+mn-lt"/>
              </a:rPr>
              <a:t>Critical Thinking and Researching</a:t>
            </a:r>
            <a:endParaRPr lang="en-AU" sz="2800" dirty="0">
              <a:latin typeface="+mn-lt"/>
            </a:endParaRPr>
          </a:p>
        </p:txBody>
      </p:sp>
    </p:spTree>
    <p:extLst>
      <p:ext uri="{BB962C8B-B14F-4D97-AF65-F5344CB8AC3E}">
        <p14:creationId xmlns:p14="http://schemas.microsoft.com/office/powerpoint/2010/main" val="12607514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r>
              <a:rPr lang="en-US" dirty="0"/>
              <a:t>…they did try to make us use the knowledge and apply it to the clinical environment…but maybe that’s something that could have been </a:t>
            </a:r>
            <a:r>
              <a:rPr lang="en-US" i="1" dirty="0"/>
              <a:t>focused on a little bit more</a:t>
            </a:r>
            <a:r>
              <a:rPr lang="en-US" dirty="0"/>
              <a:t>.…unless you have somebody or a moment where they tell you that you need to apply it, or even if we were in the clinical situation and your tutors were able to say to you, this is like what we did in this assignment, this is where we’re using this (Graduate F).</a:t>
            </a:r>
            <a:endParaRPr lang="en-AU" dirty="0"/>
          </a:p>
          <a:p>
            <a:endParaRPr lang="en-AU" dirty="0"/>
          </a:p>
        </p:txBody>
      </p:sp>
    </p:spTree>
    <p:extLst>
      <p:ext uri="{BB962C8B-B14F-4D97-AF65-F5344CB8AC3E}">
        <p14:creationId xmlns:p14="http://schemas.microsoft.com/office/powerpoint/2010/main" val="22102286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Continued</a:t>
            </a:r>
            <a:endParaRPr lang="en-AU" dirty="0"/>
          </a:p>
        </p:txBody>
      </p:sp>
      <p:sp>
        <p:nvSpPr>
          <p:cNvPr id="3" name="Content Placeholder 2"/>
          <p:cNvSpPr>
            <a:spLocks noGrp="1"/>
          </p:cNvSpPr>
          <p:nvPr>
            <p:ph idx="1"/>
          </p:nvPr>
        </p:nvSpPr>
        <p:spPr/>
        <p:txBody>
          <a:bodyPr/>
          <a:lstStyle/>
          <a:p>
            <a:pPr marL="0" indent="0">
              <a:lnSpc>
                <a:spcPct val="150000"/>
              </a:lnSpc>
              <a:buNone/>
            </a:pPr>
            <a:r>
              <a:rPr lang="en-GB" dirty="0" smtClean="0"/>
              <a:t>… But </a:t>
            </a:r>
            <a:r>
              <a:rPr lang="en-GB" dirty="0"/>
              <a:t>it’s like an amazing product because I thought that might be really beneficial for Cambodia because they don’t get care often and they’re considered more rural… I ended up purchasing some [silver </a:t>
            </a:r>
            <a:r>
              <a:rPr lang="en-GB" dirty="0" err="1"/>
              <a:t>flouride</a:t>
            </a:r>
            <a:r>
              <a:rPr lang="en-GB" dirty="0"/>
              <a:t>] and taking it over with me and I was using it a lot when I was over there (Graduate A).</a:t>
            </a:r>
            <a:endParaRPr lang="en-AU" dirty="0"/>
          </a:p>
          <a:p>
            <a:endParaRPr lang="en-AU" dirty="0"/>
          </a:p>
        </p:txBody>
      </p:sp>
    </p:spTree>
    <p:extLst>
      <p:ext uri="{BB962C8B-B14F-4D97-AF65-F5344CB8AC3E}">
        <p14:creationId xmlns:p14="http://schemas.microsoft.com/office/powerpoint/2010/main" val="29146262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4" name="Picture 3"/>
          <p:cNvPicPr>
            <a:picLocks noChangeAspect="1"/>
          </p:cNvPicPr>
          <p:nvPr/>
        </p:nvPicPr>
        <p:blipFill>
          <a:blip r:embed="rId2"/>
          <a:stretch>
            <a:fillRect/>
          </a:stretch>
        </p:blipFill>
        <p:spPr>
          <a:xfrm>
            <a:off x="0" y="840509"/>
            <a:ext cx="9143832" cy="5523346"/>
          </a:xfrm>
          <a:prstGeom prst="rect">
            <a:avLst/>
          </a:prstGeom>
        </p:spPr>
      </p:pic>
      <p:pic>
        <p:nvPicPr>
          <p:cNvPr id="5" name="Picture 4"/>
          <p:cNvPicPr>
            <a:picLocks noChangeAspect="1"/>
          </p:cNvPicPr>
          <p:nvPr/>
        </p:nvPicPr>
        <p:blipFill>
          <a:blip r:embed="rId3"/>
          <a:stretch>
            <a:fillRect/>
          </a:stretch>
        </p:blipFill>
        <p:spPr>
          <a:xfrm>
            <a:off x="-866" y="2892"/>
            <a:ext cx="9144697" cy="854349"/>
          </a:xfrm>
          <a:prstGeom prst="rect">
            <a:avLst/>
          </a:prstGeom>
        </p:spPr>
      </p:pic>
      <p:cxnSp>
        <p:nvCxnSpPr>
          <p:cNvPr id="7" name="Straight Connector 6"/>
          <p:cNvCxnSpPr/>
          <p:nvPr/>
        </p:nvCxnSpPr>
        <p:spPr>
          <a:xfrm>
            <a:off x="3579962" y="1380226"/>
            <a:ext cx="2432649" cy="862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224157" y="696686"/>
            <a:ext cx="870857"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305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AU" dirty="0"/>
          </a:p>
        </p:txBody>
      </p:sp>
      <p:sp>
        <p:nvSpPr>
          <p:cNvPr id="5" name="TextBox 4"/>
          <p:cNvSpPr txBox="1"/>
          <p:nvPr/>
        </p:nvSpPr>
        <p:spPr>
          <a:xfrm>
            <a:off x="203029" y="4922018"/>
            <a:ext cx="8040178" cy="646331"/>
          </a:xfrm>
          <a:prstGeom prst="rect">
            <a:avLst/>
          </a:prstGeom>
          <a:noFill/>
        </p:spPr>
        <p:txBody>
          <a:bodyPr wrap="square" rtlCol="0">
            <a:spAutoFit/>
          </a:bodyPr>
          <a:lstStyle/>
          <a:p>
            <a:r>
              <a:rPr lang="en-AU" sz="3600" b="1" dirty="0" smtClean="0">
                <a:solidFill>
                  <a:schemeClr val="accent1"/>
                </a:solidFill>
              </a:rPr>
              <a:t>Research Skill Development framework</a:t>
            </a:r>
            <a:endParaRPr lang="en-AU" sz="3600" b="1" dirty="0">
              <a:solidFill>
                <a:schemeClr val="accent1"/>
              </a:solidFill>
            </a:endParaRPr>
          </a:p>
        </p:txBody>
      </p:sp>
      <p:pic>
        <p:nvPicPr>
          <p:cNvPr id="7" name="Picture 6"/>
          <p:cNvPicPr>
            <a:picLocks noChangeAspect="1"/>
          </p:cNvPicPr>
          <p:nvPr/>
        </p:nvPicPr>
        <p:blipFill>
          <a:blip r:embed="rId2"/>
          <a:stretch>
            <a:fillRect/>
          </a:stretch>
        </p:blipFill>
        <p:spPr>
          <a:xfrm>
            <a:off x="101596" y="54429"/>
            <a:ext cx="7307949" cy="4735286"/>
          </a:xfrm>
          <a:prstGeom prst="rect">
            <a:avLst/>
          </a:prstGeom>
        </p:spPr>
      </p:pic>
      <p:cxnSp>
        <p:nvCxnSpPr>
          <p:cNvPr id="9" name="Straight Connector 8"/>
          <p:cNvCxnSpPr/>
          <p:nvPr/>
        </p:nvCxnSpPr>
        <p:spPr>
          <a:xfrm>
            <a:off x="2884714" y="4735286"/>
            <a:ext cx="870857"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573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5" name="Picture 4"/>
          <p:cNvPicPr>
            <a:picLocks noChangeAspect="1"/>
          </p:cNvPicPr>
          <p:nvPr/>
        </p:nvPicPr>
        <p:blipFill>
          <a:blip r:embed="rId2"/>
          <a:stretch>
            <a:fillRect/>
          </a:stretch>
        </p:blipFill>
        <p:spPr>
          <a:xfrm>
            <a:off x="0" y="0"/>
            <a:ext cx="9144000" cy="5811791"/>
          </a:xfrm>
          <a:prstGeom prst="rect">
            <a:avLst/>
          </a:prstGeom>
        </p:spPr>
      </p:pic>
      <p:cxnSp>
        <p:nvCxnSpPr>
          <p:cNvPr id="6" name="Straight Connector 5"/>
          <p:cNvCxnSpPr/>
          <p:nvPr/>
        </p:nvCxnSpPr>
        <p:spPr>
          <a:xfrm>
            <a:off x="3820885" y="5666014"/>
            <a:ext cx="870857"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90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4696</TotalTime>
  <Words>2007</Words>
  <Application>Microsoft Office PowerPoint</Application>
  <PresentationFormat>On-screen Show (4:3)</PresentationFormat>
  <Paragraphs>263</Paragraphs>
  <Slides>52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Calibri</vt:lpstr>
      <vt:lpstr>Calibri Light</vt:lpstr>
      <vt:lpstr>Times New Roman</vt:lpstr>
      <vt:lpstr>Wingdings</vt:lpstr>
      <vt:lpstr>Office Theme</vt:lpstr>
      <vt:lpstr>PowerPoint Presentation</vt:lpstr>
      <vt:lpstr>Overview</vt:lpstr>
      <vt:lpstr>Medical Science, with Explicit development and assessment in Years 1 and 4</vt:lpstr>
      <vt:lpstr>Interviews one year after completion with B. Media graduates who experienced explicit research skill development and assessment in several courses</vt:lpstr>
      <vt:lpstr>PowerPoint Presentation</vt:lpstr>
      <vt:lpstr>Continued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Process.. from graduates’ perspective</vt:lpstr>
      <vt:lpstr>Process.. from graduates’ perspective</vt:lpstr>
      <vt:lpstr>Process.. from graduates’ perspective</vt:lpstr>
      <vt:lpstr>Process from Graduates’ perspective</vt:lpstr>
      <vt:lpstr>Outcomes, from graduates’ perspective</vt:lpstr>
      <vt:lpstr>Without a common framing …</vt:lpstr>
      <vt:lpstr>Lots of individual trees….</vt:lpstr>
      <vt:lpstr>Connecting Thinking Skills</vt:lpstr>
      <vt:lpstr>Facets of sophisticated thinking </vt:lpstr>
      <vt:lpstr>PowerPoint Presentation</vt:lpstr>
      <vt:lpstr>PowerPoint Presentation</vt:lpstr>
      <vt:lpstr>PowerPoint Presentation</vt:lpstr>
      <vt:lpstr>PowerPoint Presentation</vt:lpstr>
      <vt:lpstr>PowerPoint Presentation</vt:lpstr>
      <vt:lpstr>Connections between research as a process and clinical reasoning</vt:lpstr>
      <vt:lpstr>PowerPoint Presentation</vt:lpstr>
      <vt:lpstr>PowerPoint Presentation</vt:lpstr>
      <vt:lpstr>The six facets of MELT do broadly address the thinking skills used when researching, problem solving, critical thinking, evidence based decision making, etc  (Survey Monkey: response 115/240 attendees)</vt:lpstr>
      <vt:lpstr>Engagement</vt:lpstr>
      <vt:lpstr>MELT  </vt:lpstr>
      <vt:lpstr>PowerPoint Presentation</vt:lpstr>
      <vt:lpstr>PowerPoint Presentation</vt:lpstr>
      <vt:lpstr>Medical Science, with Explicit development and assessment in Years 1 and 4</vt:lpstr>
      <vt:lpstr>PowerPoint Presentation</vt:lpstr>
      <vt:lpstr>PowerPoint Presentation</vt:lpstr>
      <vt:lpstr>PowerPoint Presentation</vt:lpstr>
      <vt:lpstr>PowerPoint Presentation</vt:lpstr>
      <vt:lpstr>PowerPoint Presentation</vt:lpstr>
      <vt:lpstr>PowerPoint Presentation</vt:lpstr>
      <vt:lpstr>Should Dom have gone to Emergency?</vt:lpstr>
      <vt:lpstr>PowerPoint Presentation</vt:lpstr>
      <vt:lpstr>Your Problem Solving Skills</vt:lpstr>
      <vt:lpstr>What skills did you use to do that?</vt:lpstr>
      <vt:lpstr>PowerPoint Presentation</vt:lpstr>
      <vt:lpstr>PowerPoint Presentation</vt:lpstr>
      <vt:lpstr>PowerPoint Presentation</vt:lpstr>
    </vt:vector>
  </TitlesOfParts>
  <Company>The University of Adelaide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Willison</dc:creator>
  <cp:lastModifiedBy>Rebecca Stuart-Coombe</cp:lastModifiedBy>
  <cp:revision>102</cp:revision>
  <cp:lastPrinted>2016-11-09T01:19:05Z</cp:lastPrinted>
  <dcterms:created xsi:type="dcterms:W3CDTF">2016-11-03T23:39:32Z</dcterms:created>
  <dcterms:modified xsi:type="dcterms:W3CDTF">2019-11-11T01:07:22Z</dcterms:modified>
</cp:coreProperties>
</file>